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1.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6" r:id="rId2"/>
  </p:sldMasterIdLst>
  <p:notesMasterIdLst>
    <p:notesMasterId r:id="rId21"/>
  </p:notesMasterIdLst>
  <p:handoutMasterIdLst>
    <p:handoutMasterId r:id="rId22"/>
  </p:handoutMasterIdLst>
  <p:sldIdLst>
    <p:sldId id="256" r:id="rId3"/>
    <p:sldId id="272" r:id="rId4"/>
    <p:sldId id="273" r:id="rId5"/>
    <p:sldId id="261" r:id="rId6"/>
    <p:sldId id="257" r:id="rId7"/>
    <p:sldId id="277" r:id="rId8"/>
    <p:sldId id="258" r:id="rId9"/>
    <p:sldId id="260" r:id="rId10"/>
    <p:sldId id="265" r:id="rId11"/>
    <p:sldId id="266" r:id="rId12"/>
    <p:sldId id="268" r:id="rId13"/>
    <p:sldId id="275" r:id="rId14"/>
    <p:sldId id="276" r:id="rId15"/>
    <p:sldId id="264" r:id="rId16"/>
    <p:sldId id="267" r:id="rId17"/>
    <p:sldId id="274" r:id="rId18"/>
    <p:sldId id="270" r:id="rId19"/>
    <p:sldId id="271" r:id="rId20"/>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9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21" autoAdjust="0"/>
    <p:restoredTop sz="94376" autoAdjust="0"/>
  </p:normalViewPr>
  <p:slideViewPr>
    <p:cSldViewPr>
      <p:cViewPr varScale="1">
        <p:scale>
          <a:sx n="65" d="100"/>
          <a:sy n="65" d="100"/>
        </p:scale>
        <p:origin x="40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1.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smtClean="0"/>
              <a:t>GF Revenues and % of Total</a:t>
            </a:r>
            <a:endParaRPr lang="en-US" dirty="0"/>
          </a:p>
        </c:rich>
      </c:tx>
      <c:layout>
        <c:manualLayout>
          <c:xMode val="edge"/>
          <c:yMode val="edge"/>
          <c:x val="0.28944697917433215"/>
          <c:y val="0"/>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3"/>
              </a:solidFill>
              <a:ln>
                <a:noFill/>
              </a:ln>
              <a:effectLst>
                <a:outerShdw blurRad="254000" sx="102000" sy="102000" algn="ctr" rotWithShape="0">
                  <a:prstClr val="black">
                    <a:alpha val="20000"/>
                  </a:prstClr>
                </a:outerShdw>
              </a:effectLst>
            </c:spPr>
          </c:dPt>
          <c:dPt>
            <c:idx val="2"/>
            <c:bubble3D val="0"/>
            <c:spPr>
              <a:solidFill>
                <a:schemeClr val="accent5"/>
              </a:solidFill>
              <a:ln>
                <a:noFill/>
              </a:ln>
              <a:effectLst>
                <a:outerShdw blurRad="254000" sx="102000" sy="102000" algn="ctr" rotWithShape="0">
                  <a:prstClr val="black">
                    <a:alpha val="20000"/>
                  </a:prstClr>
                </a:outerShdw>
              </a:effectLst>
            </c:spPr>
          </c:dPt>
          <c:dPt>
            <c:idx val="3"/>
            <c:bubble3D val="0"/>
            <c:spPr>
              <a:solidFill>
                <a:schemeClr val="accent1">
                  <a:lumMod val="60000"/>
                </a:schemeClr>
              </a:solidFill>
              <a:ln>
                <a:noFill/>
              </a:ln>
              <a:effectLst>
                <a:outerShdw blurRad="254000" sx="102000" sy="102000" algn="ctr" rotWithShape="0">
                  <a:prstClr val="black">
                    <a:alpha val="20000"/>
                  </a:prstClr>
                </a:outerShdw>
              </a:effectLst>
            </c:spPr>
          </c:dPt>
          <c:dPt>
            <c:idx val="4"/>
            <c:bubble3D val="0"/>
            <c:spPr>
              <a:solidFill>
                <a:schemeClr val="accent3">
                  <a:lumMod val="60000"/>
                </a:schemeClr>
              </a:solidFill>
              <a:ln>
                <a:noFill/>
              </a:ln>
              <a:effectLst>
                <a:outerShdw blurRad="254000" sx="102000" sy="102000" algn="ctr" rotWithShape="0">
                  <a:prstClr val="black">
                    <a:alpha val="20000"/>
                  </a:prstClr>
                </a:outerShdw>
              </a:effectLst>
            </c:spPr>
          </c:dPt>
          <c:dLbls>
            <c:dLbl>
              <c:idx val="0"/>
              <c:layout>
                <c:manualLayout>
                  <c:x val="8.4112149532710276E-2"/>
                  <c:y val="9.3220338983050821E-2"/>
                </c:manualLayout>
              </c:layout>
              <c:tx>
                <c:rich>
                  <a:bodyPr/>
                  <a:lstStyle/>
                  <a:p>
                    <a:fld id="{A7560C86-FE65-4E3C-AC60-AD29FD8EDE6F}" type="CELLRANGE">
                      <a:rPr lang="en-US" baseline="0"/>
                      <a:pPr/>
                      <a:t>[CELLRANGE]</a:t>
                    </a:fld>
                    <a:r>
                      <a:rPr lang="en-US" baseline="0"/>
                      <a:t>
</a:t>
                    </a:r>
                    <a:fld id="{8EC121E8-65D0-40D9-A9F7-A823F6A17851}" type="CATEGORYNAME">
                      <a:rPr lang="en-US" baseline="0"/>
                      <a:pPr/>
                      <a:t>[CATEGORY NAME]</a:t>
                    </a:fld>
                    <a:r>
                      <a:rPr lang="en-US" baseline="0"/>
                      <a:t>
</a:t>
                    </a:r>
                    <a:fld id="{732D2717-6121-4EBD-856C-96C6EBECA6F6}" type="PERCENTAGE">
                      <a:rPr lang="en-US" baseline="0"/>
                      <a:pPr/>
                      <a:t>[PERCENTAGE]</a:t>
                    </a:fld>
                    <a:endParaRPr lang="en-US" baseline="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1"/>
                </c:ext>
              </c:extLst>
            </c:dLbl>
            <c:dLbl>
              <c:idx val="1"/>
              <c:layout/>
              <c:tx>
                <c:rich>
                  <a:bodyPr/>
                  <a:lstStyle/>
                  <a:p>
                    <a:fld id="{77CBDDEA-47D6-41A0-BA2E-D7BFF99E5F84}" type="CELLRANGE">
                      <a:rPr lang="en-US"/>
                      <a:pPr/>
                      <a:t>[CELLRANGE]</a:t>
                    </a:fld>
                    <a:r>
                      <a:rPr lang="en-US" baseline="0"/>
                      <a:t>
</a:t>
                    </a:r>
                    <a:fld id="{F5B4FB0C-3781-4DA3-A165-1E64589F0447}" type="CATEGORYNAME">
                      <a:rPr lang="en-US" baseline="0"/>
                      <a:pPr/>
                      <a:t>[CATEGORY NAME]</a:t>
                    </a:fld>
                    <a:r>
                      <a:rPr lang="en-US" baseline="0"/>
                      <a:t>
</a:t>
                    </a:r>
                    <a:fld id="{F5752886-67FA-4F18-81E3-41F76CB3374B}" type="PERCENTAGE">
                      <a:rPr lang="en-US" baseline="0"/>
                      <a:pPr/>
                      <a:t>[PERCENTAGE]</a:t>
                    </a:fld>
                    <a:endParaRPr lang="en-US" baseline="0"/>
                  </a:p>
                </c:rich>
              </c:tx>
              <c:dLblPos val="outEnd"/>
              <c:showLegendKey val="0"/>
              <c:showVal val="0"/>
              <c:showCatName val="1"/>
              <c:showSerName val="0"/>
              <c:showPercent val="1"/>
              <c:showBubbleSize val="0"/>
              <c:extLst>
                <c:ext xmlns:c15="http://schemas.microsoft.com/office/drawing/2012/chart" uri="{CE6537A1-D6FC-4f65-9D91-7224C49458BB}">
                  <c15:layout/>
                  <c15:dlblFieldTable/>
                  <c15:xForSave val="1"/>
                  <c15:showDataLabelsRange val="1"/>
                </c:ext>
              </c:extLst>
            </c:dLbl>
            <c:dLbl>
              <c:idx val="2"/>
              <c:layout>
                <c:manualLayout>
                  <c:x val="-4.6728971962616897E-3"/>
                  <c:y val="5.3672316384180789E-2"/>
                </c:manualLayout>
              </c:layout>
              <c:tx>
                <c:rich>
                  <a:bodyPr/>
                  <a:lstStyle/>
                  <a:p>
                    <a:fld id="{B150B51B-A90D-4026-B854-A3A322AD06F5}" type="CELLRANGE">
                      <a:rPr lang="en-US" baseline="0"/>
                      <a:pPr/>
                      <a:t>[CELLRANGE]</a:t>
                    </a:fld>
                    <a:r>
                      <a:rPr lang="en-US" baseline="0"/>
                      <a:t>
</a:t>
                    </a:r>
                    <a:fld id="{419775B3-EEF9-4A2E-BA43-674518EFE7F9}" type="CATEGORYNAME">
                      <a:rPr lang="en-US" baseline="0"/>
                      <a:pPr/>
                      <a:t>[CATEGORY NAME]</a:t>
                    </a:fld>
                    <a:r>
                      <a:rPr lang="en-US" baseline="0"/>
                      <a:t>
</a:t>
                    </a:r>
                    <a:fld id="{757F3756-7654-4E27-ABD8-BD7218FC49FE}" type="PERCENTAGE">
                      <a:rPr lang="en-US" baseline="0"/>
                      <a:pPr/>
                      <a:t>[PERCENTAGE]</a:t>
                    </a:fld>
                    <a:endParaRPr lang="en-US" baseline="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1"/>
                </c:ext>
              </c:extLst>
            </c:dLbl>
            <c:dLbl>
              <c:idx val="3"/>
              <c:layout>
                <c:manualLayout>
                  <c:x val="-2.336448598130841E-2"/>
                  <c:y val="5.6497175141242938E-2"/>
                </c:manualLayout>
              </c:layout>
              <c:tx>
                <c:rich>
                  <a:bodyPr/>
                  <a:lstStyle/>
                  <a:p>
                    <a:fld id="{DDD8F2FE-ED65-4745-B0F3-856216C63104}" type="CELLRANGE">
                      <a:rPr lang="en-US" baseline="0"/>
                      <a:pPr/>
                      <a:t>[CELLRANGE]</a:t>
                    </a:fld>
                    <a:r>
                      <a:rPr lang="en-US" baseline="0"/>
                      <a:t>
</a:t>
                    </a:r>
                    <a:fld id="{B321A130-EDCC-43AA-8045-C9E052CED647}" type="CATEGORYNAME">
                      <a:rPr lang="en-US" baseline="0"/>
                      <a:pPr/>
                      <a:t>[CATEGORY NAME]</a:t>
                    </a:fld>
                    <a:r>
                      <a:rPr lang="en-US" baseline="0"/>
                      <a:t>
</a:t>
                    </a:r>
                    <a:fld id="{4478829C-63A8-42AD-8C11-55CE1C7F6C07}" type="PERCENTAGE">
                      <a:rPr lang="en-US" baseline="0"/>
                      <a:pPr/>
                      <a:t>[PERCENTAGE]</a:t>
                    </a:fld>
                    <a:endParaRPr lang="en-US" baseline="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1"/>
                </c:ext>
              </c:extLst>
            </c:dLbl>
            <c:dLbl>
              <c:idx val="4"/>
              <c:layout>
                <c:manualLayout>
                  <c:x val="-1.4018691588785076E-2"/>
                  <c:y val="3.1073446327683617E-2"/>
                </c:manualLayout>
              </c:layout>
              <c:tx>
                <c:rich>
                  <a:bodyPr/>
                  <a:lstStyle/>
                  <a:p>
                    <a:fld id="{9E7D0181-D0B7-4B18-813F-FB5F985BFDC5}" type="CELLRANGE">
                      <a:rPr lang="en-US" baseline="0"/>
                      <a:pPr/>
                      <a:t>[CELLRANGE]</a:t>
                    </a:fld>
                    <a:r>
                      <a:rPr lang="en-US" baseline="0"/>
                      <a:t>
</a:t>
                    </a:r>
                    <a:fld id="{05253AE4-CFBB-490C-BF55-C2069E24635B}" type="CATEGORYNAME">
                      <a:rPr lang="en-US" baseline="0"/>
                      <a:pPr/>
                      <a:t>[CATEGORY NAME]</a:t>
                    </a:fld>
                    <a:r>
                      <a:rPr lang="en-US" baseline="0"/>
                      <a:t>
</a:t>
                    </a:r>
                    <a:fld id="{F62709E6-A582-4D85-8011-5577FD5C8A81}" type="PERCENTAGE">
                      <a:rPr lang="en-US" baseline="0"/>
                      <a:pPr/>
                      <a:t>[PERCENTAGE]</a:t>
                    </a:fld>
                    <a:endParaRPr lang="en-US" baseline="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1"/>
                </c:ext>
              </c:extLst>
            </c:dLbl>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pattFill prst="pct75">
                    <a:fgClr>
                      <a:schemeClr val="dk1">
                        <a:lumMod val="75000"/>
                        <a:lumOff val="25000"/>
                      </a:schemeClr>
                    </a:fgClr>
                    <a:bgClr>
                      <a:schemeClr val="dk1">
                        <a:lumMod val="65000"/>
                        <a:lumOff val="35000"/>
                      </a:schemeClr>
                    </a:bgClr>
                  </a:pattFill>
                  <a:ln>
                    <a:noFill/>
                  </a:ln>
                </c15:spPr>
                <c15:layout/>
                <c15:showDataLabelsRange val="1"/>
              </c:ext>
            </c:extLst>
          </c:dLbls>
          <c:cat>
            <c:strRef>
              <c:f>Sheet1!$A$1:$E$1</c:f>
              <c:strCache>
                <c:ptCount val="5"/>
                <c:pt idx="0">
                  <c:v>Local Revenues</c:v>
                </c:pt>
                <c:pt idx="1">
                  <c:v>Apportionment</c:v>
                </c:pt>
                <c:pt idx="2">
                  <c:v>State Programs</c:v>
                </c:pt>
                <c:pt idx="3">
                  <c:v>Federal Programs</c:v>
                </c:pt>
                <c:pt idx="4">
                  <c:v>Other Revenues</c:v>
                </c:pt>
              </c:strCache>
            </c:strRef>
          </c:cat>
          <c:val>
            <c:numRef>
              <c:f>Sheet1!$A$2:$E$2</c:f>
              <c:numCache>
                <c:formatCode>_("$"* #,##0_);_("$"* \(#,##0\);_("$"* "-"??_);_(@_)</c:formatCode>
                <c:ptCount val="5"/>
                <c:pt idx="0">
                  <c:v>4471041</c:v>
                </c:pt>
                <c:pt idx="1">
                  <c:v>15665473</c:v>
                </c:pt>
                <c:pt idx="2">
                  <c:v>4164587</c:v>
                </c:pt>
                <c:pt idx="3">
                  <c:v>2214213</c:v>
                </c:pt>
                <c:pt idx="4">
                  <c:v>2977530</c:v>
                </c:pt>
              </c:numCache>
            </c:numRef>
          </c:val>
          <c:extLst>
            <c:ext xmlns:c15="http://schemas.microsoft.com/office/drawing/2012/chart" uri="{02D57815-91ED-43cb-92C2-25804820EDAC}">
              <c15:datalabelsRange>
                <c15:f>Sheet1!$A$2:$E$2</c15:f>
                <c15:dlblRangeCache>
                  <c:ptCount val="5"/>
                  <c:pt idx="0">
                    <c:v> $4,471,041 </c:v>
                  </c:pt>
                  <c:pt idx="1">
                    <c:v> $15,665,473 </c:v>
                  </c:pt>
                  <c:pt idx="2">
                    <c:v> $4,164,587 </c:v>
                  </c:pt>
                  <c:pt idx="3">
                    <c:v> $2,214,213 </c:v>
                  </c:pt>
                  <c:pt idx="4">
                    <c:v> $2,977,530 </c:v>
                  </c:pt>
                </c15:dlblRangeCache>
              </c15:datalabelsRange>
            </c:ext>
          </c:extLst>
        </c:ser>
        <c:ser>
          <c:idx val="1"/>
          <c:order val="1"/>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3"/>
              </a:solidFill>
              <a:ln>
                <a:noFill/>
              </a:ln>
              <a:effectLst>
                <a:outerShdw blurRad="254000" sx="102000" sy="102000" algn="ctr" rotWithShape="0">
                  <a:prstClr val="black">
                    <a:alpha val="20000"/>
                  </a:prstClr>
                </a:outerShdw>
              </a:effectLst>
            </c:spPr>
          </c:dPt>
          <c:dPt>
            <c:idx val="2"/>
            <c:bubble3D val="0"/>
            <c:spPr>
              <a:solidFill>
                <a:schemeClr val="accent5"/>
              </a:solidFill>
              <a:ln>
                <a:noFill/>
              </a:ln>
              <a:effectLst>
                <a:outerShdw blurRad="254000" sx="102000" sy="102000" algn="ctr" rotWithShape="0">
                  <a:prstClr val="black">
                    <a:alpha val="20000"/>
                  </a:prstClr>
                </a:outerShdw>
              </a:effectLst>
            </c:spPr>
          </c:dPt>
          <c:dPt>
            <c:idx val="3"/>
            <c:bubble3D val="0"/>
            <c:spPr>
              <a:solidFill>
                <a:schemeClr val="accent1">
                  <a:lumMod val="60000"/>
                </a:schemeClr>
              </a:solidFill>
              <a:ln>
                <a:noFill/>
              </a:ln>
              <a:effectLst>
                <a:outerShdw blurRad="254000" sx="102000" sy="102000" algn="ctr" rotWithShape="0">
                  <a:prstClr val="black">
                    <a:alpha val="20000"/>
                  </a:prstClr>
                </a:outerShdw>
              </a:effectLst>
            </c:spPr>
          </c:dPt>
          <c:dPt>
            <c:idx val="4"/>
            <c:bubble3D val="0"/>
            <c:spPr>
              <a:solidFill>
                <a:schemeClr val="accent3">
                  <a:lumMod val="60000"/>
                </a:schemeClr>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Sheet1!$A$1:$E$1</c:f>
              <c:strCache>
                <c:ptCount val="5"/>
                <c:pt idx="0">
                  <c:v>Local Revenues</c:v>
                </c:pt>
                <c:pt idx="1">
                  <c:v>Apportionment</c:v>
                </c:pt>
                <c:pt idx="2">
                  <c:v>State Programs</c:v>
                </c:pt>
                <c:pt idx="3">
                  <c:v>Federal Programs</c:v>
                </c:pt>
                <c:pt idx="4">
                  <c:v>Other Revenues</c:v>
                </c:pt>
              </c:strCache>
            </c:strRef>
          </c:cat>
          <c:val>
            <c:numRef>
              <c:f>Sheet1!$A$3:$E$3</c:f>
              <c:numCache>
                <c:formatCode>0.0%</c:formatCode>
                <c:ptCount val="5"/>
                <c:pt idx="0">
                  <c:v>0.15159748581723756</c:v>
                </c:pt>
                <c:pt idx="1">
                  <c:v>0.53116183030703989</c:v>
                </c:pt>
                <c:pt idx="2">
                  <c:v>0.14120669407128048</c:v>
                </c:pt>
                <c:pt idx="3">
                  <c:v>7.507627952055082E-2</c:v>
                </c:pt>
                <c:pt idx="4">
                  <c:v>0.10095771028389124</c:v>
                </c:pt>
              </c:numCache>
            </c:numRef>
          </c:val>
        </c:ser>
        <c:dLbls>
          <c:showLegendKey val="0"/>
          <c:showVal val="0"/>
          <c:showCatName val="0"/>
          <c:showSerName val="0"/>
          <c:showPercent val="1"/>
          <c:showBubbleSize val="0"/>
          <c:showLeaderLines val="0"/>
        </c:dLbls>
        <c:firstSliceAng val="0"/>
      </c:pieChart>
      <c:spPr>
        <a:noFill/>
        <a:ln>
          <a:noFill/>
        </a:ln>
        <a:effectLst/>
      </c:spPr>
    </c:plotArea>
    <c:legend>
      <c:legendPos val="r"/>
      <c:layout>
        <c:manualLayout>
          <c:xMode val="edge"/>
          <c:yMode val="edge"/>
          <c:x val="0.72868055044521296"/>
          <c:y val="0.42433871613505947"/>
          <c:w val="0.26197365516226362"/>
          <c:h val="0.25571533431202453"/>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Local Revenues</c:v>
                </c:pt>
              </c:strCache>
            </c:strRef>
          </c:tx>
          <c:spPr>
            <a:solidFill>
              <a:schemeClr val="accent1"/>
            </a:solidFill>
            <a:ln>
              <a:noFill/>
            </a:ln>
            <a:effectLst/>
          </c:spPr>
          <c:invertIfNegative val="0"/>
          <c:cat>
            <c:strRef>
              <c:f>Sheet1!$A$2:$A$6</c:f>
              <c:strCache>
                <c:ptCount val="5"/>
                <c:pt idx="0">
                  <c:v>12-13</c:v>
                </c:pt>
                <c:pt idx="1">
                  <c:v>13-14</c:v>
                </c:pt>
                <c:pt idx="2">
                  <c:v>14-15</c:v>
                </c:pt>
                <c:pt idx="3">
                  <c:v>15-16</c:v>
                </c:pt>
                <c:pt idx="4">
                  <c:v>16-17</c:v>
                </c:pt>
              </c:strCache>
            </c:strRef>
          </c:cat>
          <c:val>
            <c:numRef>
              <c:f>Sheet1!$B$2:$B$6</c:f>
              <c:numCache>
                <c:formatCode>_("$"* #,##0_);_("$"* \(#,##0\);_("$"* "-"??_);_(@_)</c:formatCode>
                <c:ptCount val="5"/>
                <c:pt idx="0">
                  <c:v>3581415</c:v>
                </c:pt>
                <c:pt idx="1">
                  <c:v>3632490</c:v>
                </c:pt>
                <c:pt idx="2">
                  <c:v>3963058</c:v>
                </c:pt>
                <c:pt idx="3">
                  <c:v>4383510</c:v>
                </c:pt>
                <c:pt idx="4">
                  <c:v>4471041</c:v>
                </c:pt>
              </c:numCache>
            </c:numRef>
          </c:val>
        </c:ser>
        <c:ser>
          <c:idx val="1"/>
          <c:order val="1"/>
          <c:tx>
            <c:strRef>
              <c:f>Sheet1!$C$1</c:f>
              <c:strCache>
                <c:ptCount val="1"/>
                <c:pt idx="0">
                  <c:v>Apportionment</c:v>
                </c:pt>
              </c:strCache>
            </c:strRef>
          </c:tx>
          <c:spPr>
            <a:solidFill>
              <a:schemeClr val="accent2"/>
            </a:solidFill>
            <a:ln>
              <a:noFill/>
            </a:ln>
            <a:effectLst/>
          </c:spPr>
          <c:invertIfNegative val="0"/>
          <c:cat>
            <c:strRef>
              <c:f>Sheet1!$A$2:$A$6</c:f>
              <c:strCache>
                <c:ptCount val="5"/>
                <c:pt idx="0">
                  <c:v>12-13</c:v>
                </c:pt>
                <c:pt idx="1">
                  <c:v>13-14</c:v>
                </c:pt>
                <c:pt idx="2">
                  <c:v>14-15</c:v>
                </c:pt>
                <c:pt idx="3">
                  <c:v>15-16</c:v>
                </c:pt>
                <c:pt idx="4">
                  <c:v>16-17</c:v>
                </c:pt>
              </c:strCache>
            </c:strRef>
          </c:cat>
          <c:val>
            <c:numRef>
              <c:f>Sheet1!$C$2:$C$6</c:f>
              <c:numCache>
                <c:formatCode>_("$"* #,##0_);_("$"* \(#,##0\);_("$"* "-"??_);_(@_)</c:formatCode>
                <c:ptCount val="5"/>
                <c:pt idx="0">
                  <c:v>10891767</c:v>
                </c:pt>
                <c:pt idx="1">
                  <c:v>12476446</c:v>
                </c:pt>
                <c:pt idx="2">
                  <c:v>13242399</c:v>
                </c:pt>
                <c:pt idx="3">
                  <c:v>14659853</c:v>
                </c:pt>
                <c:pt idx="4">
                  <c:v>15665473</c:v>
                </c:pt>
              </c:numCache>
            </c:numRef>
          </c:val>
        </c:ser>
        <c:ser>
          <c:idx val="2"/>
          <c:order val="2"/>
          <c:tx>
            <c:strRef>
              <c:f>Sheet1!$D$1</c:f>
              <c:strCache>
                <c:ptCount val="1"/>
                <c:pt idx="0">
                  <c:v>State Programs</c:v>
                </c:pt>
              </c:strCache>
            </c:strRef>
          </c:tx>
          <c:spPr>
            <a:solidFill>
              <a:schemeClr val="accent3"/>
            </a:solidFill>
            <a:ln>
              <a:noFill/>
            </a:ln>
            <a:effectLst/>
          </c:spPr>
          <c:invertIfNegative val="0"/>
          <c:cat>
            <c:strRef>
              <c:f>Sheet1!$A$2:$A$6</c:f>
              <c:strCache>
                <c:ptCount val="5"/>
                <c:pt idx="0">
                  <c:v>12-13</c:v>
                </c:pt>
                <c:pt idx="1">
                  <c:v>13-14</c:v>
                </c:pt>
                <c:pt idx="2">
                  <c:v>14-15</c:v>
                </c:pt>
                <c:pt idx="3">
                  <c:v>15-16</c:v>
                </c:pt>
                <c:pt idx="4">
                  <c:v>16-17</c:v>
                </c:pt>
              </c:strCache>
            </c:strRef>
          </c:cat>
          <c:val>
            <c:numRef>
              <c:f>Sheet1!$D$2:$D$6</c:f>
              <c:numCache>
                <c:formatCode>_("$"* #,##0_);_("$"* \(#,##0\);_("$"* "-"??_);_(@_)</c:formatCode>
                <c:ptCount val="5"/>
                <c:pt idx="0">
                  <c:v>3911397</c:v>
                </c:pt>
                <c:pt idx="1">
                  <c:v>4346091</c:v>
                </c:pt>
                <c:pt idx="2">
                  <c:v>5205687</c:v>
                </c:pt>
                <c:pt idx="3">
                  <c:v>6008004</c:v>
                </c:pt>
                <c:pt idx="4">
                  <c:v>4164587</c:v>
                </c:pt>
              </c:numCache>
            </c:numRef>
          </c:val>
        </c:ser>
        <c:ser>
          <c:idx val="3"/>
          <c:order val="3"/>
          <c:tx>
            <c:strRef>
              <c:f>Sheet1!$E$1</c:f>
              <c:strCache>
                <c:ptCount val="1"/>
                <c:pt idx="0">
                  <c:v>Federal Programs</c:v>
                </c:pt>
              </c:strCache>
            </c:strRef>
          </c:tx>
          <c:spPr>
            <a:solidFill>
              <a:schemeClr val="accent4"/>
            </a:solidFill>
            <a:ln>
              <a:noFill/>
            </a:ln>
            <a:effectLst/>
          </c:spPr>
          <c:invertIfNegative val="0"/>
          <c:cat>
            <c:strRef>
              <c:f>Sheet1!$A$2:$A$6</c:f>
              <c:strCache>
                <c:ptCount val="5"/>
                <c:pt idx="0">
                  <c:v>12-13</c:v>
                </c:pt>
                <c:pt idx="1">
                  <c:v>13-14</c:v>
                </c:pt>
                <c:pt idx="2">
                  <c:v>14-15</c:v>
                </c:pt>
                <c:pt idx="3">
                  <c:v>15-16</c:v>
                </c:pt>
                <c:pt idx="4">
                  <c:v>16-17</c:v>
                </c:pt>
              </c:strCache>
            </c:strRef>
          </c:cat>
          <c:val>
            <c:numRef>
              <c:f>Sheet1!$E$2:$E$6</c:f>
              <c:numCache>
                <c:formatCode>_("$"* #,##0_);_("$"* \(#,##0\);_("$"* "-"??_);_(@_)</c:formatCode>
                <c:ptCount val="5"/>
                <c:pt idx="0">
                  <c:v>1939260</c:v>
                </c:pt>
                <c:pt idx="1">
                  <c:v>1989186</c:v>
                </c:pt>
                <c:pt idx="2">
                  <c:v>2111808</c:v>
                </c:pt>
                <c:pt idx="3">
                  <c:v>1962388</c:v>
                </c:pt>
                <c:pt idx="4">
                  <c:v>2214213</c:v>
                </c:pt>
              </c:numCache>
            </c:numRef>
          </c:val>
        </c:ser>
        <c:ser>
          <c:idx val="4"/>
          <c:order val="4"/>
          <c:tx>
            <c:strRef>
              <c:f>Sheet1!$F$1</c:f>
              <c:strCache>
                <c:ptCount val="1"/>
                <c:pt idx="0">
                  <c:v>Other Revenues</c:v>
                </c:pt>
              </c:strCache>
            </c:strRef>
          </c:tx>
          <c:spPr>
            <a:solidFill>
              <a:schemeClr val="accent5"/>
            </a:solidFill>
            <a:ln>
              <a:noFill/>
            </a:ln>
            <a:effectLst/>
          </c:spPr>
          <c:invertIfNegative val="0"/>
          <c:cat>
            <c:strRef>
              <c:f>Sheet1!$A$2:$A$6</c:f>
              <c:strCache>
                <c:ptCount val="5"/>
                <c:pt idx="0">
                  <c:v>12-13</c:v>
                </c:pt>
                <c:pt idx="1">
                  <c:v>13-14</c:v>
                </c:pt>
                <c:pt idx="2">
                  <c:v>14-15</c:v>
                </c:pt>
                <c:pt idx="3">
                  <c:v>15-16</c:v>
                </c:pt>
                <c:pt idx="4">
                  <c:v>16-17</c:v>
                </c:pt>
              </c:strCache>
            </c:strRef>
          </c:cat>
          <c:val>
            <c:numRef>
              <c:f>Sheet1!$F$2:$F$6</c:f>
              <c:numCache>
                <c:formatCode>_("$"* #,##0_);_("$"* \(#,##0\);_("$"* "-"??_);_(@_)</c:formatCode>
                <c:ptCount val="5"/>
                <c:pt idx="0">
                  <c:v>1112186</c:v>
                </c:pt>
                <c:pt idx="1">
                  <c:v>1000280</c:v>
                </c:pt>
                <c:pt idx="2">
                  <c:v>751572</c:v>
                </c:pt>
                <c:pt idx="3">
                  <c:v>789666</c:v>
                </c:pt>
                <c:pt idx="4">
                  <c:v>2977530</c:v>
                </c:pt>
              </c:numCache>
            </c:numRef>
          </c:val>
        </c:ser>
        <c:dLbls>
          <c:showLegendKey val="0"/>
          <c:showVal val="0"/>
          <c:showCatName val="0"/>
          <c:showSerName val="0"/>
          <c:showPercent val="0"/>
          <c:showBubbleSize val="0"/>
        </c:dLbls>
        <c:gapWidth val="267"/>
        <c:overlap val="-43"/>
        <c:axId val="131899608"/>
        <c:axId val="131900392"/>
      </c:barChart>
      <c:catAx>
        <c:axId val="131899608"/>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131900392"/>
        <c:crosses val="autoZero"/>
        <c:auto val="1"/>
        <c:lblAlgn val="ctr"/>
        <c:lblOffset val="100"/>
        <c:noMultiLvlLbl val="0"/>
      </c:catAx>
      <c:valAx>
        <c:axId val="131900392"/>
        <c:scaling>
          <c:orientation val="minMax"/>
        </c:scaling>
        <c:delete val="0"/>
        <c:axPos val="l"/>
        <c:majorGridlines>
          <c:spPr>
            <a:ln w="9525" cap="flat" cmpd="sng" algn="ctr">
              <a:solidFill>
                <a:schemeClr val="dk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131899608"/>
        <c:crosses val="autoZero"/>
        <c:crossBetween val="between"/>
      </c:valAx>
      <c:dTable>
        <c:showHorzBorder val="1"/>
        <c:showVertBorder val="1"/>
        <c:showOutline val="1"/>
        <c:showKeys val="1"/>
        <c:spPr>
          <a:noFill/>
          <a:ln w="9525" cap="flat" cmpd="sng" algn="ctr">
            <a:solidFill>
              <a:schemeClr val="dk1">
                <a:lumMod val="15000"/>
                <a:lumOff val="85000"/>
              </a:schemeClr>
            </a:solidFill>
            <a:round/>
          </a:ln>
          <a:effectLst/>
        </c:spPr>
        <c:txPr>
          <a:bodyPr rot="0" spcFirstLastPara="1" vertOverflow="ellipsis" vert="horz" wrap="square" anchor="ctr" anchorCtr="1"/>
          <a:lstStyle/>
          <a:p>
            <a:pPr rtl="0">
              <a:defRPr sz="1064" b="0" i="0" u="none" strike="noStrike" kern="1200" baseline="0">
                <a:solidFill>
                  <a:schemeClr val="dk1">
                    <a:lumMod val="65000"/>
                    <a:lumOff val="35000"/>
                  </a:schemeClr>
                </a:solidFill>
                <a:latin typeface="+mn-lt"/>
                <a:ea typeface="+mn-ea"/>
                <a:cs typeface="+mn-cs"/>
              </a:defRPr>
            </a:pPr>
            <a:endParaRPr lang="en-US"/>
          </a:p>
        </c:txPr>
      </c:dTable>
      <c:spPr>
        <a:pattFill prst="ltDnDiag">
          <a:fgClr>
            <a:schemeClr val="dk1">
              <a:lumMod val="15000"/>
              <a:lumOff val="85000"/>
            </a:schemeClr>
          </a:fgClr>
          <a:bgClr>
            <a:schemeClr val="lt1"/>
          </a:bgClr>
        </a:patt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smtClean="0"/>
              <a:t>GF </a:t>
            </a:r>
            <a:r>
              <a:rPr lang="en-US" dirty="0" smtClean="0"/>
              <a:t>Expend </a:t>
            </a:r>
            <a:r>
              <a:rPr lang="en-US" dirty="0" smtClean="0"/>
              <a:t>and % of Total</a:t>
            </a:r>
            <a:endParaRPr lang="en-US" dirty="0"/>
          </a:p>
        </c:rich>
      </c:tx>
      <c:layout>
        <c:manualLayout>
          <c:xMode val="edge"/>
          <c:yMode val="edge"/>
          <c:x val="0.28944697917433215"/>
          <c:y val="0"/>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3"/>
              </a:solidFill>
              <a:ln>
                <a:noFill/>
              </a:ln>
              <a:effectLst>
                <a:outerShdw blurRad="254000" sx="102000" sy="102000" algn="ctr" rotWithShape="0">
                  <a:prstClr val="black">
                    <a:alpha val="20000"/>
                  </a:prstClr>
                </a:outerShdw>
              </a:effectLst>
            </c:spPr>
          </c:dPt>
          <c:dPt>
            <c:idx val="2"/>
            <c:bubble3D val="0"/>
            <c:spPr>
              <a:solidFill>
                <a:schemeClr val="accent5"/>
              </a:solidFill>
              <a:ln>
                <a:noFill/>
              </a:ln>
              <a:effectLst>
                <a:outerShdw blurRad="254000" sx="102000" sy="102000" algn="ctr" rotWithShape="0">
                  <a:prstClr val="black">
                    <a:alpha val="20000"/>
                  </a:prstClr>
                </a:outerShdw>
              </a:effectLst>
            </c:spPr>
          </c:dPt>
          <c:dPt>
            <c:idx val="3"/>
            <c:bubble3D val="0"/>
            <c:spPr>
              <a:solidFill>
                <a:schemeClr val="accent1">
                  <a:lumMod val="60000"/>
                </a:schemeClr>
              </a:solidFill>
              <a:ln>
                <a:noFill/>
              </a:ln>
              <a:effectLst>
                <a:outerShdw blurRad="254000" sx="102000" sy="102000" algn="ctr" rotWithShape="0">
                  <a:prstClr val="black">
                    <a:alpha val="20000"/>
                  </a:prstClr>
                </a:outerShdw>
              </a:effectLst>
            </c:spPr>
          </c:dPt>
          <c:dPt>
            <c:idx val="4"/>
            <c:bubble3D val="0"/>
            <c:spPr>
              <a:solidFill>
                <a:schemeClr val="accent3">
                  <a:lumMod val="60000"/>
                </a:schemeClr>
              </a:solidFill>
              <a:ln>
                <a:noFill/>
              </a:ln>
              <a:effectLst>
                <a:outerShdw blurRad="254000" sx="102000" sy="102000" algn="ctr" rotWithShape="0">
                  <a:prstClr val="black">
                    <a:alpha val="20000"/>
                  </a:prstClr>
                </a:outerShdw>
              </a:effectLst>
            </c:spPr>
          </c:dPt>
          <c:dLbls>
            <c:dLbl>
              <c:idx val="0"/>
              <c:layout>
                <c:manualLayout>
                  <c:x val="8.4112149532710276E-2"/>
                  <c:y val="9.3220338983050821E-2"/>
                </c:manualLayout>
              </c:layout>
              <c:tx>
                <c:rich>
                  <a:bodyPr/>
                  <a:lstStyle/>
                  <a:p>
                    <a:fld id="{3435D3F2-1377-40C9-8C9F-842F28B9814A}" type="CELLRANGE">
                      <a:rPr lang="en-US" baseline="0"/>
                      <a:pPr/>
                      <a:t>[CELLRANGE]</a:t>
                    </a:fld>
                    <a:r>
                      <a:rPr lang="en-US" baseline="0"/>
                      <a:t>
</a:t>
                    </a:r>
                    <a:fld id="{3BC6AAD7-1C6E-4893-8F15-230E0046A55D}" type="CATEGORYNAME">
                      <a:rPr lang="en-US" baseline="0"/>
                      <a:pPr/>
                      <a:t>[CATEGORY NAME]</a:t>
                    </a:fld>
                    <a:r>
                      <a:rPr lang="en-US" baseline="0"/>
                      <a:t>
</a:t>
                    </a:r>
                    <a:fld id="{781C154E-44F5-4906-9E02-B46B612E4658}" type="PERCENTAGE">
                      <a:rPr lang="en-US" baseline="0"/>
                      <a:pPr/>
                      <a:t>[PERCENTAGE]</a:t>
                    </a:fld>
                    <a:endParaRPr lang="en-US" baseline="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1"/>
                </c:ext>
              </c:extLst>
            </c:dLbl>
            <c:dLbl>
              <c:idx val="1"/>
              <c:layout/>
              <c:tx>
                <c:rich>
                  <a:bodyPr/>
                  <a:lstStyle/>
                  <a:p>
                    <a:fld id="{31FCE488-8E24-47F8-ACA6-44A853DFBFD4}" type="CELLRANGE">
                      <a:rPr lang="en-US"/>
                      <a:pPr/>
                      <a:t>[CELLRANGE]</a:t>
                    </a:fld>
                    <a:r>
                      <a:rPr lang="en-US" baseline="0"/>
                      <a:t>
</a:t>
                    </a:r>
                    <a:fld id="{F75EEA88-D415-42B1-8E0D-2EF4012B41A5}" type="CATEGORYNAME">
                      <a:rPr lang="en-US" baseline="0"/>
                      <a:pPr/>
                      <a:t>[CATEGORY NAME]</a:t>
                    </a:fld>
                    <a:r>
                      <a:rPr lang="en-US" baseline="0"/>
                      <a:t>
</a:t>
                    </a:r>
                    <a:fld id="{D837E80B-0DF9-40F5-A8D3-86C6BF1D43EC}" type="PERCENTAGE">
                      <a:rPr lang="en-US" baseline="0"/>
                      <a:pPr/>
                      <a:t>[PERCENTAGE]</a:t>
                    </a:fld>
                    <a:endParaRPr lang="en-US" baseline="0"/>
                  </a:p>
                </c:rich>
              </c:tx>
              <c:dLblPos val="outEnd"/>
              <c:showLegendKey val="0"/>
              <c:showVal val="0"/>
              <c:showCatName val="1"/>
              <c:showSerName val="0"/>
              <c:showPercent val="1"/>
              <c:showBubbleSize val="0"/>
              <c:extLst>
                <c:ext xmlns:c15="http://schemas.microsoft.com/office/drawing/2012/chart" uri="{CE6537A1-D6FC-4f65-9D91-7224C49458BB}">
                  <c15:layout/>
                  <c15:dlblFieldTable/>
                  <c15:xForSave val="1"/>
                  <c15:showDataLabelsRange val="1"/>
                </c:ext>
              </c:extLst>
            </c:dLbl>
            <c:dLbl>
              <c:idx val="2"/>
              <c:layout>
                <c:manualLayout>
                  <c:x val="-4.6728971962616897E-3"/>
                  <c:y val="5.3672316384180789E-2"/>
                </c:manualLayout>
              </c:layout>
              <c:tx>
                <c:rich>
                  <a:bodyPr/>
                  <a:lstStyle/>
                  <a:p>
                    <a:fld id="{EE06DF00-8B14-4A80-B965-25F67198BC93}" type="CELLRANGE">
                      <a:rPr lang="en-US" baseline="0"/>
                      <a:pPr/>
                      <a:t>[CELLRANGE]</a:t>
                    </a:fld>
                    <a:r>
                      <a:rPr lang="en-US" baseline="0"/>
                      <a:t>
</a:t>
                    </a:r>
                    <a:fld id="{32FF9D29-4081-4EDB-9B65-673F9F66FA37}" type="CATEGORYNAME">
                      <a:rPr lang="en-US" baseline="0"/>
                      <a:pPr/>
                      <a:t>[CATEGORY NAME]</a:t>
                    </a:fld>
                    <a:r>
                      <a:rPr lang="en-US" baseline="0"/>
                      <a:t>
</a:t>
                    </a:r>
                    <a:fld id="{0B1AE2EB-8275-4D1D-B636-10AB0CCC7909}" type="PERCENTAGE">
                      <a:rPr lang="en-US" baseline="0"/>
                      <a:pPr/>
                      <a:t>[PERCENTAGE]</a:t>
                    </a:fld>
                    <a:endParaRPr lang="en-US" baseline="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1"/>
                </c:ext>
              </c:extLst>
            </c:dLbl>
            <c:dLbl>
              <c:idx val="3"/>
              <c:layout>
                <c:manualLayout>
                  <c:x val="-2.336448598130841E-2"/>
                  <c:y val="5.6497175141242938E-2"/>
                </c:manualLayout>
              </c:layout>
              <c:tx>
                <c:rich>
                  <a:bodyPr/>
                  <a:lstStyle/>
                  <a:p>
                    <a:fld id="{32AB4B5E-FF0B-4E84-896A-6796838BF9C5}" type="CELLRANGE">
                      <a:rPr lang="en-US" baseline="0"/>
                      <a:pPr/>
                      <a:t>[CELLRANGE]</a:t>
                    </a:fld>
                    <a:r>
                      <a:rPr lang="en-US" baseline="0"/>
                      <a:t>
</a:t>
                    </a:r>
                    <a:fld id="{22F1B524-9FDD-4B00-AFC6-06FF3C4A5D31}" type="CATEGORYNAME">
                      <a:rPr lang="en-US" baseline="0"/>
                      <a:pPr/>
                      <a:t>[CATEGORY NAME]</a:t>
                    </a:fld>
                    <a:r>
                      <a:rPr lang="en-US" baseline="0"/>
                      <a:t>
</a:t>
                    </a:r>
                    <a:fld id="{B65B58BD-F905-4652-AC11-8DD324D51446}" type="PERCENTAGE">
                      <a:rPr lang="en-US" baseline="0"/>
                      <a:pPr/>
                      <a:t>[PERCENTAGE]</a:t>
                    </a:fld>
                    <a:endParaRPr lang="en-US" baseline="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1"/>
                </c:ext>
              </c:extLst>
            </c:dLbl>
            <c:dLbl>
              <c:idx val="4"/>
              <c:layout>
                <c:manualLayout>
                  <c:x val="-1.4018691588785076E-2"/>
                  <c:y val="3.1073446327683617E-2"/>
                </c:manualLayout>
              </c:layout>
              <c:tx>
                <c:rich>
                  <a:bodyPr/>
                  <a:lstStyle/>
                  <a:p>
                    <a:fld id="{13BF41E8-5FE5-4FD8-90AC-42C1BA3E9710}" type="CELLRANGE">
                      <a:rPr lang="en-US" baseline="0"/>
                      <a:pPr/>
                      <a:t>[CELLRANGE]</a:t>
                    </a:fld>
                    <a:r>
                      <a:rPr lang="en-US" baseline="0"/>
                      <a:t>
</a:t>
                    </a:r>
                    <a:fld id="{0AB43563-1C22-4C45-BBDF-B67E42861671}" type="CATEGORYNAME">
                      <a:rPr lang="en-US" baseline="0"/>
                      <a:pPr/>
                      <a:t>[CATEGORY NAME]</a:t>
                    </a:fld>
                    <a:r>
                      <a:rPr lang="en-US" baseline="0"/>
                      <a:t>
</a:t>
                    </a:r>
                    <a:fld id="{735FF85F-96BA-4CCF-8923-7B61D08A5567}" type="PERCENTAGE">
                      <a:rPr lang="en-US" baseline="0"/>
                      <a:pPr/>
                      <a:t>[PERCENTAGE]</a:t>
                    </a:fld>
                    <a:endParaRPr lang="en-US" baseline="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1"/>
                </c:ext>
              </c:extLst>
            </c:dLbl>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pattFill prst="pct75">
                    <a:fgClr>
                      <a:schemeClr val="dk1">
                        <a:lumMod val="75000"/>
                        <a:lumOff val="25000"/>
                      </a:schemeClr>
                    </a:fgClr>
                    <a:bgClr>
                      <a:schemeClr val="dk1">
                        <a:lumMod val="65000"/>
                        <a:lumOff val="35000"/>
                      </a:schemeClr>
                    </a:bgClr>
                  </a:pattFill>
                  <a:ln>
                    <a:noFill/>
                  </a:ln>
                </c15:spPr>
                <c15:layout/>
                <c15:showDataLabelsRange val="1"/>
              </c:ext>
            </c:extLst>
          </c:dLbls>
          <c:cat>
            <c:strRef>
              <c:f>Sheet1!$A$1:$E$1</c:f>
              <c:strCache>
                <c:ptCount val="5"/>
                <c:pt idx="0">
                  <c:v>Certificated Salaries</c:v>
                </c:pt>
                <c:pt idx="1">
                  <c:v>Classified Salaries</c:v>
                </c:pt>
                <c:pt idx="2">
                  <c:v>Benefits</c:v>
                </c:pt>
                <c:pt idx="3">
                  <c:v>Supplies</c:v>
                </c:pt>
                <c:pt idx="4">
                  <c:v>Services</c:v>
                </c:pt>
              </c:strCache>
            </c:strRef>
          </c:cat>
          <c:val>
            <c:numRef>
              <c:f>Sheet1!$A$2:$E$2</c:f>
              <c:numCache>
                <c:formatCode>_("$"* #,##0_);_("$"* \(#,##0\);_("$"* "-"??_);_(@_)</c:formatCode>
                <c:ptCount val="5"/>
                <c:pt idx="0">
                  <c:v>10354599</c:v>
                </c:pt>
                <c:pt idx="1">
                  <c:v>6471477</c:v>
                </c:pt>
                <c:pt idx="2">
                  <c:v>7486914</c:v>
                </c:pt>
                <c:pt idx="3">
                  <c:v>1602541</c:v>
                </c:pt>
                <c:pt idx="4">
                  <c:v>3682494</c:v>
                </c:pt>
              </c:numCache>
            </c:numRef>
          </c:val>
          <c:extLst>
            <c:ext xmlns:c15="http://schemas.microsoft.com/office/drawing/2012/chart" uri="{02D57815-91ED-43cb-92C2-25804820EDAC}">
              <c15:datalabelsRange>
                <c15:f>Sheet1!$A$2:$E$2</c15:f>
                <c15:dlblRangeCache>
                  <c:ptCount val="5"/>
                  <c:pt idx="0">
                    <c:v> $10,354,599 </c:v>
                  </c:pt>
                  <c:pt idx="1">
                    <c:v> $6,471,477 </c:v>
                  </c:pt>
                  <c:pt idx="2">
                    <c:v> $7,486,914 </c:v>
                  </c:pt>
                  <c:pt idx="3">
                    <c:v> $1,602,541 </c:v>
                  </c:pt>
                  <c:pt idx="4">
                    <c:v> $3,682,494 </c:v>
                  </c:pt>
                </c15:dlblRangeCache>
              </c15:datalabelsRange>
            </c:ext>
          </c:extLst>
        </c:ser>
        <c:ser>
          <c:idx val="1"/>
          <c:order val="1"/>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3"/>
              </a:solidFill>
              <a:ln>
                <a:noFill/>
              </a:ln>
              <a:effectLst>
                <a:outerShdw blurRad="254000" sx="102000" sy="102000" algn="ctr" rotWithShape="0">
                  <a:prstClr val="black">
                    <a:alpha val="20000"/>
                  </a:prstClr>
                </a:outerShdw>
              </a:effectLst>
            </c:spPr>
          </c:dPt>
          <c:dPt>
            <c:idx val="2"/>
            <c:bubble3D val="0"/>
            <c:spPr>
              <a:solidFill>
                <a:schemeClr val="accent5"/>
              </a:solidFill>
              <a:ln>
                <a:noFill/>
              </a:ln>
              <a:effectLst>
                <a:outerShdw blurRad="254000" sx="102000" sy="102000" algn="ctr" rotWithShape="0">
                  <a:prstClr val="black">
                    <a:alpha val="20000"/>
                  </a:prstClr>
                </a:outerShdw>
              </a:effectLst>
            </c:spPr>
          </c:dPt>
          <c:dPt>
            <c:idx val="3"/>
            <c:bubble3D val="0"/>
            <c:spPr>
              <a:solidFill>
                <a:schemeClr val="accent1">
                  <a:lumMod val="60000"/>
                </a:schemeClr>
              </a:solidFill>
              <a:ln>
                <a:noFill/>
              </a:ln>
              <a:effectLst>
                <a:outerShdw blurRad="254000" sx="102000" sy="102000" algn="ctr" rotWithShape="0">
                  <a:prstClr val="black">
                    <a:alpha val="20000"/>
                  </a:prstClr>
                </a:outerShdw>
              </a:effectLst>
            </c:spPr>
          </c:dPt>
          <c:dPt>
            <c:idx val="4"/>
            <c:bubble3D val="0"/>
            <c:spPr>
              <a:solidFill>
                <a:schemeClr val="accent3">
                  <a:lumMod val="60000"/>
                </a:schemeClr>
              </a:solidFill>
              <a:ln>
                <a:noFill/>
              </a:ln>
              <a:effectLst>
                <a:outerShdw blurRad="254000" sx="102000" sy="102000" algn="ctr" rotWithShape="0">
                  <a:prstClr val="black">
                    <a:alpha val="20000"/>
                  </a:prstClr>
                </a:outerShdw>
              </a:effectLst>
            </c:spPr>
          </c:dPt>
          <c:dLbls>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Sheet1!$A$1:$E$1</c:f>
              <c:strCache>
                <c:ptCount val="5"/>
                <c:pt idx="0">
                  <c:v>Certificated Salaries</c:v>
                </c:pt>
                <c:pt idx="1">
                  <c:v>Classified Salaries</c:v>
                </c:pt>
                <c:pt idx="2">
                  <c:v>Benefits</c:v>
                </c:pt>
                <c:pt idx="3">
                  <c:v>Supplies</c:v>
                </c:pt>
                <c:pt idx="4">
                  <c:v>Services</c:v>
                </c:pt>
              </c:strCache>
            </c:strRef>
          </c:cat>
          <c:val>
            <c:numRef>
              <c:f>Sheet1!$A$3:$E$3</c:f>
              <c:numCache>
                <c:formatCode>0.0%</c:formatCode>
                <c:ptCount val="5"/>
                <c:pt idx="0">
                  <c:v>0.34899999999999998</c:v>
                </c:pt>
                <c:pt idx="1">
                  <c:v>0.21809999999999999</c:v>
                </c:pt>
                <c:pt idx="2">
                  <c:v>0.25230000000000002</c:v>
                </c:pt>
                <c:pt idx="3">
                  <c:v>5.3999999999999999E-2</c:v>
                </c:pt>
                <c:pt idx="4">
                  <c:v>0.1241</c:v>
                </c:pt>
              </c:numCache>
            </c:numRef>
          </c:val>
        </c:ser>
        <c:dLbls>
          <c:showLegendKey val="0"/>
          <c:showVal val="0"/>
          <c:showCatName val="0"/>
          <c:showSerName val="0"/>
          <c:showPercent val="1"/>
          <c:showBubbleSize val="0"/>
          <c:showLeaderLines val="0"/>
        </c:dLbls>
        <c:firstSliceAng val="0"/>
      </c:pieChart>
      <c:spPr>
        <a:noFill/>
        <a:ln>
          <a:noFill/>
        </a:ln>
        <a:effectLst/>
      </c:spPr>
    </c:plotArea>
    <c:legend>
      <c:legendPos val="r"/>
      <c:layout>
        <c:manualLayout>
          <c:xMode val="edge"/>
          <c:yMode val="edge"/>
          <c:x val="0.72868055044521296"/>
          <c:y val="0.52603363138929671"/>
          <c:w val="0.26197365516226362"/>
          <c:h val="0.25289047555496241"/>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Certificated Salaries</c:v>
                </c:pt>
              </c:strCache>
            </c:strRef>
          </c:tx>
          <c:spPr>
            <a:solidFill>
              <a:schemeClr val="accent1"/>
            </a:solidFill>
            <a:ln>
              <a:noFill/>
            </a:ln>
            <a:effectLst/>
          </c:spPr>
          <c:invertIfNegative val="0"/>
          <c:cat>
            <c:strRef>
              <c:f>Sheet1!$A$2:$A$6</c:f>
              <c:strCache>
                <c:ptCount val="5"/>
                <c:pt idx="0">
                  <c:v>12-13</c:v>
                </c:pt>
                <c:pt idx="1">
                  <c:v>13-14</c:v>
                </c:pt>
                <c:pt idx="2">
                  <c:v>14-15</c:v>
                </c:pt>
                <c:pt idx="3">
                  <c:v>15-16</c:v>
                </c:pt>
                <c:pt idx="4">
                  <c:v>16-17</c:v>
                </c:pt>
              </c:strCache>
            </c:strRef>
          </c:cat>
          <c:val>
            <c:numRef>
              <c:f>Sheet1!$B$2:$B$6</c:f>
              <c:numCache>
                <c:formatCode>_("$"* #,##0_);_("$"* \(#,##0\);_("$"* "-"??_);_(@_)</c:formatCode>
                <c:ptCount val="5"/>
                <c:pt idx="0">
                  <c:v>7944301</c:v>
                </c:pt>
                <c:pt idx="1">
                  <c:v>8583905</c:v>
                </c:pt>
                <c:pt idx="2">
                  <c:v>9176444</c:v>
                </c:pt>
                <c:pt idx="3">
                  <c:v>9535230</c:v>
                </c:pt>
                <c:pt idx="4">
                  <c:v>10354599</c:v>
                </c:pt>
              </c:numCache>
            </c:numRef>
          </c:val>
        </c:ser>
        <c:ser>
          <c:idx val="1"/>
          <c:order val="1"/>
          <c:tx>
            <c:strRef>
              <c:f>Sheet1!$C$1</c:f>
              <c:strCache>
                <c:ptCount val="1"/>
                <c:pt idx="0">
                  <c:v>Classified Salaries</c:v>
                </c:pt>
              </c:strCache>
            </c:strRef>
          </c:tx>
          <c:spPr>
            <a:solidFill>
              <a:schemeClr val="accent2"/>
            </a:solidFill>
            <a:ln>
              <a:noFill/>
            </a:ln>
            <a:effectLst/>
          </c:spPr>
          <c:invertIfNegative val="0"/>
          <c:cat>
            <c:strRef>
              <c:f>Sheet1!$A$2:$A$6</c:f>
              <c:strCache>
                <c:ptCount val="5"/>
                <c:pt idx="0">
                  <c:v>12-13</c:v>
                </c:pt>
                <c:pt idx="1">
                  <c:v>13-14</c:v>
                </c:pt>
                <c:pt idx="2">
                  <c:v>14-15</c:v>
                </c:pt>
                <c:pt idx="3">
                  <c:v>15-16</c:v>
                </c:pt>
                <c:pt idx="4">
                  <c:v>16-17</c:v>
                </c:pt>
              </c:strCache>
            </c:strRef>
          </c:cat>
          <c:val>
            <c:numRef>
              <c:f>Sheet1!$C$2:$C$6</c:f>
              <c:numCache>
                <c:formatCode>_("$"* #,##0_);_("$"* \(#,##0\);_("$"* "-"??_);_(@_)</c:formatCode>
                <c:ptCount val="5"/>
                <c:pt idx="0">
                  <c:v>4496938</c:v>
                </c:pt>
                <c:pt idx="1">
                  <c:v>4678262</c:v>
                </c:pt>
                <c:pt idx="2">
                  <c:v>5074217</c:v>
                </c:pt>
                <c:pt idx="3">
                  <c:v>6153104</c:v>
                </c:pt>
                <c:pt idx="4">
                  <c:v>6471477</c:v>
                </c:pt>
              </c:numCache>
            </c:numRef>
          </c:val>
        </c:ser>
        <c:ser>
          <c:idx val="2"/>
          <c:order val="2"/>
          <c:tx>
            <c:strRef>
              <c:f>Sheet1!$D$1</c:f>
              <c:strCache>
                <c:ptCount val="1"/>
                <c:pt idx="0">
                  <c:v>Benefits</c:v>
                </c:pt>
              </c:strCache>
            </c:strRef>
          </c:tx>
          <c:spPr>
            <a:solidFill>
              <a:schemeClr val="accent3"/>
            </a:solidFill>
            <a:ln>
              <a:noFill/>
            </a:ln>
            <a:effectLst/>
          </c:spPr>
          <c:invertIfNegative val="0"/>
          <c:cat>
            <c:strRef>
              <c:f>Sheet1!$A$2:$A$6</c:f>
              <c:strCache>
                <c:ptCount val="5"/>
                <c:pt idx="0">
                  <c:v>12-13</c:v>
                </c:pt>
                <c:pt idx="1">
                  <c:v>13-14</c:v>
                </c:pt>
                <c:pt idx="2">
                  <c:v>14-15</c:v>
                </c:pt>
                <c:pt idx="3">
                  <c:v>15-16</c:v>
                </c:pt>
                <c:pt idx="4">
                  <c:v>16-17</c:v>
                </c:pt>
              </c:strCache>
            </c:strRef>
          </c:cat>
          <c:val>
            <c:numRef>
              <c:f>Sheet1!$D$2:$D$6</c:f>
              <c:numCache>
                <c:formatCode>_("$"* #,##0_);_("$"* \(#,##0\);_("$"* "-"??_);_(@_)</c:formatCode>
                <c:ptCount val="5"/>
                <c:pt idx="0">
                  <c:v>5055578</c:v>
                </c:pt>
                <c:pt idx="1">
                  <c:v>5722387</c:v>
                </c:pt>
                <c:pt idx="2">
                  <c:v>6117373</c:v>
                </c:pt>
                <c:pt idx="3">
                  <c:v>7088344</c:v>
                </c:pt>
                <c:pt idx="4">
                  <c:v>7486914</c:v>
                </c:pt>
              </c:numCache>
            </c:numRef>
          </c:val>
        </c:ser>
        <c:ser>
          <c:idx val="3"/>
          <c:order val="3"/>
          <c:tx>
            <c:strRef>
              <c:f>Sheet1!$E$1</c:f>
              <c:strCache>
                <c:ptCount val="1"/>
                <c:pt idx="0">
                  <c:v>Supplies</c:v>
                </c:pt>
              </c:strCache>
            </c:strRef>
          </c:tx>
          <c:spPr>
            <a:solidFill>
              <a:schemeClr val="accent4"/>
            </a:solidFill>
            <a:ln>
              <a:noFill/>
            </a:ln>
            <a:effectLst/>
          </c:spPr>
          <c:invertIfNegative val="0"/>
          <c:cat>
            <c:strRef>
              <c:f>Sheet1!$A$2:$A$6</c:f>
              <c:strCache>
                <c:ptCount val="5"/>
                <c:pt idx="0">
                  <c:v>12-13</c:v>
                </c:pt>
                <c:pt idx="1">
                  <c:v>13-14</c:v>
                </c:pt>
                <c:pt idx="2">
                  <c:v>14-15</c:v>
                </c:pt>
                <c:pt idx="3">
                  <c:v>15-16</c:v>
                </c:pt>
                <c:pt idx="4">
                  <c:v>16-17</c:v>
                </c:pt>
              </c:strCache>
            </c:strRef>
          </c:cat>
          <c:val>
            <c:numRef>
              <c:f>Sheet1!$E$2:$E$6</c:f>
              <c:numCache>
                <c:formatCode>_("$"* #,##0_);_("$"* \(#,##0\);_("$"* "-"??_);_(@_)</c:formatCode>
                <c:ptCount val="5"/>
                <c:pt idx="0">
                  <c:v>1259803</c:v>
                </c:pt>
                <c:pt idx="1">
                  <c:v>1515973</c:v>
                </c:pt>
                <c:pt idx="2">
                  <c:v>1636003</c:v>
                </c:pt>
                <c:pt idx="3">
                  <c:v>1638542</c:v>
                </c:pt>
                <c:pt idx="4">
                  <c:v>1602541</c:v>
                </c:pt>
              </c:numCache>
            </c:numRef>
          </c:val>
        </c:ser>
        <c:ser>
          <c:idx val="4"/>
          <c:order val="4"/>
          <c:tx>
            <c:strRef>
              <c:f>Sheet1!$F$1</c:f>
              <c:strCache>
                <c:ptCount val="1"/>
                <c:pt idx="0">
                  <c:v>Services</c:v>
                </c:pt>
              </c:strCache>
            </c:strRef>
          </c:tx>
          <c:spPr>
            <a:solidFill>
              <a:schemeClr val="accent5"/>
            </a:solidFill>
            <a:ln>
              <a:noFill/>
            </a:ln>
            <a:effectLst/>
          </c:spPr>
          <c:invertIfNegative val="0"/>
          <c:cat>
            <c:strRef>
              <c:f>Sheet1!$A$2:$A$6</c:f>
              <c:strCache>
                <c:ptCount val="5"/>
                <c:pt idx="0">
                  <c:v>12-13</c:v>
                </c:pt>
                <c:pt idx="1">
                  <c:v>13-14</c:v>
                </c:pt>
                <c:pt idx="2">
                  <c:v>14-15</c:v>
                </c:pt>
                <c:pt idx="3">
                  <c:v>15-16</c:v>
                </c:pt>
                <c:pt idx="4">
                  <c:v>16-17</c:v>
                </c:pt>
              </c:strCache>
            </c:strRef>
          </c:cat>
          <c:val>
            <c:numRef>
              <c:f>Sheet1!$F$2:$F$6</c:f>
              <c:numCache>
                <c:formatCode>_("$"* #,##0_);_("$"* \(#,##0\);_("$"* "-"??_);_(@_)</c:formatCode>
                <c:ptCount val="5"/>
                <c:pt idx="0">
                  <c:v>2562996</c:v>
                </c:pt>
                <c:pt idx="1">
                  <c:v>2668612</c:v>
                </c:pt>
                <c:pt idx="2">
                  <c:v>3020984</c:v>
                </c:pt>
                <c:pt idx="3">
                  <c:v>3306659</c:v>
                </c:pt>
                <c:pt idx="4">
                  <c:v>3682494</c:v>
                </c:pt>
              </c:numCache>
            </c:numRef>
          </c:val>
        </c:ser>
        <c:ser>
          <c:idx val="5"/>
          <c:order val="5"/>
          <c:tx>
            <c:strRef>
              <c:f>Sheet1!$G$1</c:f>
              <c:strCache>
                <c:ptCount val="1"/>
                <c:pt idx="0">
                  <c:v>Travel/Capital</c:v>
                </c:pt>
              </c:strCache>
            </c:strRef>
          </c:tx>
          <c:spPr>
            <a:solidFill>
              <a:schemeClr val="accent6"/>
            </a:solidFill>
            <a:ln>
              <a:noFill/>
            </a:ln>
            <a:effectLst/>
          </c:spPr>
          <c:invertIfNegative val="0"/>
          <c:cat>
            <c:strRef>
              <c:f>Sheet1!$A$2:$A$6</c:f>
              <c:strCache>
                <c:ptCount val="5"/>
                <c:pt idx="0">
                  <c:v>12-13</c:v>
                </c:pt>
                <c:pt idx="1">
                  <c:v>13-14</c:v>
                </c:pt>
                <c:pt idx="2">
                  <c:v>14-15</c:v>
                </c:pt>
                <c:pt idx="3">
                  <c:v>15-16</c:v>
                </c:pt>
                <c:pt idx="4">
                  <c:v>16-17</c:v>
                </c:pt>
              </c:strCache>
            </c:strRef>
          </c:cat>
          <c:val>
            <c:numRef>
              <c:f>Sheet1!$G$2:$G$6</c:f>
              <c:numCache>
                <c:formatCode>_("$"* #,##0_);_("$"* \(#,##0\);_("$"* "-"??_);_(@_)</c:formatCode>
                <c:ptCount val="5"/>
                <c:pt idx="0">
                  <c:v>31550</c:v>
                </c:pt>
                <c:pt idx="1">
                  <c:v>57969</c:v>
                </c:pt>
                <c:pt idx="2">
                  <c:v>71850</c:v>
                </c:pt>
                <c:pt idx="3">
                  <c:v>72250</c:v>
                </c:pt>
                <c:pt idx="4">
                  <c:v>72350</c:v>
                </c:pt>
              </c:numCache>
            </c:numRef>
          </c:val>
        </c:ser>
        <c:dLbls>
          <c:showLegendKey val="0"/>
          <c:showVal val="0"/>
          <c:showCatName val="0"/>
          <c:showSerName val="0"/>
          <c:showPercent val="0"/>
          <c:showBubbleSize val="0"/>
        </c:dLbls>
        <c:gapWidth val="267"/>
        <c:overlap val="-43"/>
        <c:axId val="178380528"/>
        <c:axId val="178380920"/>
      </c:barChart>
      <c:catAx>
        <c:axId val="178380528"/>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178380920"/>
        <c:crosses val="autoZero"/>
        <c:auto val="1"/>
        <c:lblAlgn val="ctr"/>
        <c:lblOffset val="100"/>
        <c:noMultiLvlLbl val="0"/>
      </c:catAx>
      <c:valAx>
        <c:axId val="178380920"/>
        <c:scaling>
          <c:orientation val="minMax"/>
        </c:scaling>
        <c:delete val="0"/>
        <c:axPos val="l"/>
        <c:majorGridlines>
          <c:spPr>
            <a:ln w="9525" cap="flat" cmpd="sng" algn="ctr">
              <a:solidFill>
                <a:schemeClr val="dk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178380528"/>
        <c:crosses val="autoZero"/>
        <c:crossBetween val="between"/>
      </c:valAx>
      <c:dTable>
        <c:showHorzBorder val="1"/>
        <c:showVertBorder val="1"/>
        <c:showOutline val="1"/>
        <c:showKeys val="1"/>
        <c:spPr>
          <a:noFill/>
          <a:ln w="9525" cap="flat" cmpd="sng" algn="ctr">
            <a:solidFill>
              <a:schemeClr val="dk1">
                <a:lumMod val="15000"/>
                <a:lumOff val="85000"/>
              </a:schemeClr>
            </a:solidFill>
            <a:round/>
          </a:ln>
          <a:effectLst/>
        </c:spPr>
        <c:txPr>
          <a:bodyPr rot="0" spcFirstLastPara="1" vertOverflow="ellipsis" vert="horz" wrap="square" anchor="ctr" anchorCtr="1"/>
          <a:lstStyle/>
          <a:p>
            <a:pPr rtl="0">
              <a:defRPr sz="1064" b="0" i="0" u="none" strike="noStrike" kern="1200" baseline="0">
                <a:solidFill>
                  <a:schemeClr val="dk1">
                    <a:lumMod val="65000"/>
                    <a:lumOff val="35000"/>
                  </a:schemeClr>
                </a:solidFill>
                <a:latin typeface="+mn-lt"/>
                <a:ea typeface="+mn-ea"/>
                <a:cs typeface="+mn-cs"/>
              </a:defRPr>
            </a:pPr>
            <a:endParaRPr lang="en-US"/>
          </a:p>
        </c:txPr>
      </c:dTable>
      <c:spPr>
        <a:pattFill prst="ltDnDiag">
          <a:fgClr>
            <a:schemeClr val="dk1">
              <a:lumMod val="15000"/>
              <a:lumOff val="85000"/>
            </a:schemeClr>
          </a:fgClr>
          <a:bgClr>
            <a:schemeClr val="lt1"/>
          </a:bgClr>
        </a:patt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Revenues</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Sheet1!$A$2:$A$5</c:f>
              <c:strCache>
                <c:ptCount val="4"/>
                <c:pt idx="0">
                  <c:v>16-17</c:v>
                </c:pt>
                <c:pt idx="1">
                  <c:v>15-16</c:v>
                </c:pt>
                <c:pt idx="2">
                  <c:v>14-15</c:v>
                </c:pt>
                <c:pt idx="3">
                  <c:v>13-14</c:v>
                </c:pt>
              </c:strCache>
            </c:strRef>
          </c:cat>
          <c:val>
            <c:numRef>
              <c:f>Sheet1!$B$2:$B$5</c:f>
              <c:numCache>
                <c:formatCode>_("$"* #,##0_);_("$"* \(#,##0\);_("$"* "-"??_);_(@_)</c:formatCode>
                <c:ptCount val="4"/>
                <c:pt idx="0">
                  <c:v>3600000</c:v>
                </c:pt>
                <c:pt idx="1">
                  <c:v>3558266</c:v>
                </c:pt>
                <c:pt idx="2">
                  <c:v>3365475</c:v>
                </c:pt>
                <c:pt idx="3">
                  <c:v>2700139</c:v>
                </c:pt>
              </c:numCache>
            </c:numRef>
          </c:val>
        </c:ser>
        <c:ser>
          <c:idx val="1"/>
          <c:order val="1"/>
          <c:tx>
            <c:strRef>
              <c:f>Sheet1!$C$1</c:f>
              <c:strCache>
                <c:ptCount val="1"/>
                <c:pt idx="0">
                  <c:v>Expenditures</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Sheet1!$A$2:$A$5</c:f>
              <c:strCache>
                <c:ptCount val="4"/>
                <c:pt idx="0">
                  <c:v>16-17</c:v>
                </c:pt>
                <c:pt idx="1">
                  <c:v>15-16</c:v>
                </c:pt>
                <c:pt idx="2">
                  <c:v>14-15</c:v>
                </c:pt>
                <c:pt idx="3">
                  <c:v>13-14</c:v>
                </c:pt>
              </c:strCache>
            </c:strRef>
          </c:cat>
          <c:val>
            <c:numRef>
              <c:f>Sheet1!$C$2:$C$5</c:f>
              <c:numCache>
                <c:formatCode>_("$"* #,##0_);_("$"* \(#,##0\);_("$"* "-"??_);_(@_)</c:formatCode>
                <c:ptCount val="4"/>
                <c:pt idx="0">
                  <c:v>3776500</c:v>
                </c:pt>
                <c:pt idx="1">
                  <c:v>3774435</c:v>
                </c:pt>
                <c:pt idx="2">
                  <c:v>3460753</c:v>
                </c:pt>
                <c:pt idx="3">
                  <c:v>3500030</c:v>
                </c:pt>
              </c:numCache>
            </c:numRef>
          </c:val>
        </c:ser>
        <c:dLbls>
          <c:dLblPos val="inEnd"/>
          <c:showLegendKey val="0"/>
          <c:showVal val="1"/>
          <c:showCatName val="0"/>
          <c:showSerName val="0"/>
          <c:showPercent val="0"/>
          <c:showBubbleSize val="0"/>
        </c:dLbls>
        <c:gapWidth val="65"/>
        <c:axId val="178382096"/>
        <c:axId val="178382488"/>
      </c:barChart>
      <c:catAx>
        <c:axId val="178382096"/>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178382488"/>
        <c:crosses val="autoZero"/>
        <c:auto val="1"/>
        <c:lblAlgn val="ctr"/>
        <c:lblOffset val="100"/>
        <c:noMultiLvlLbl val="0"/>
      </c:catAx>
      <c:valAx>
        <c:axId val="178382488"/>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17838209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Revenues</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Sheet1!$A$2:$A$5</c:f>
              <c:strCache>
                <c:ptCount val="4"/>
                <c:pt idx="0">
                  <c:v>16-17</c:v>
                </c:pt>
                <c:pt idx="1">
                  <c:v>15-16</c:v>
                </c:pt>
                <c:pt idx="2">
                  <c:v>14-15</c:v>
                </c:pt>
                <c:pt idx="3">
                  <c:v>13-14</c:v>
                </c:pt>
              </c:strCache>
            </c:strRef>
          </c:cat>
          <c:val>
            <c:numRef>
              <c:f>Sheet1!$B$2:$B$5</c:f>
              <c:numCache>
                <c:formatCode>_("$"* #,##0_);_("$"* \(#,##0\);_("$"* "-"??_);_(@_)</c:formatCode>
                <c:ptCount val="4"/>
                <c:pt idx="0">
                  <c:v>826387</c:v>
                </c:pt>
                <c:pt idx="1">
                  <c:v>774545</c:v>
                </c:pt>
                <c:pt idx="2">
                  <c:v>713406</c:v>
                </c:pt>
                <c:pt idx="3">
                  <c:v>730411</c:v>
                </c:pt>
              </c:numCache>
            </c:numRef>
          </c:val>
        </c:ser>
        <c:ser>
          <c:idx val="1"/>
          <c:order val="1"/>
          <c:tx>
            <c:strRef>
              <c:f>Sheet1!$C$1</c:f>
              <c:strCache>
                <c:ptCount val="1"/>
                <c:pt idx="0">
                  <c:v>Expenditures</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Sheet1!$A$2:$A$5</c:f>
              <c:strCache>
                <c:ptCount val="4"/>
                <c:pt idx="0">
                  <c:v>16-17</c:v>
                </c:pt>
                <c:pt idx="1">
                  <c:v>15-16</c:v>
                </c:pt>
                <c:pt idx="2">
                  <c:v>14-15</c:v>
                </c:pt>
                <c:pt idx="3">
                  <c:v>13-14</c:v>
                </c:pt>
              </c:strCache>
            </c:strRef>
          </c:cat>
          <c:val>
            <c:numRef>
              <c:f>Sheet1!$C$2:$C$5</c:f>
              <c:numCache>
                <c:formatCode>_("$"* #,##0_);_("$"* \(#,##0\);_("$"* "-"??_);_(@_)</c:formatCode>
                <c:ptCount val="4"/>
                <c:pt idx="0">
                  <c:v>947350</c:v>
                </c:pt>
                <c:pt idx="1">
                  <c:v>898944</c:v>
                </c:pt>
                <c:pt idx="2">
                  <c:v>753896</c:v>
                </c:pt>
                <c:pt idx="3">
                  <c:v>734818</c:v>
                </c:pt>
              </c:numCache>
            </c:numRef>
          </c:val>
        </c:ser>
        <c:dLbls>
          <c:dLblPos val="inEnd"/>
          <c:showLegendKey val="0"/>
          <c:showVal val="1"/>
          <c:showCatName val="0"/>
          <c:showSerName val="0"/>
          <c:showPercent val="0"/>
          <c:showBubbleSize val="0"/>
        </c:dLbls>
        <c:gapWidth val="65"/>
        <c:axId val="178383272"/>
        <c:axId val="179039544"/>
      </c:barChart>
      <c:catAx>
        <c:axId val="178383272"/>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179039544"/>
        <c:crosses val="autoZero"/>
        <c:auto val="1"/>
        <c:lblAlgn val="ctr"/>
        <c:lblOffset val="100"/>
        <c:noMultiLvlLbl val="0"/>
      </c:catAx>
      <c:valAx>
        <c:axId val="179039544"/>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178383272"/>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5.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drawing1.xml><?xml version="1.0" encoding="utf-8"?>
<c:userShapes xmlns:c="http://schemas.openxmlformats.org/drawingml/2006/chart">
  <cdr:relSizeAnchor xmlns:cdr="http://schemas.openxmlformats.org/drawingml/2006/chartDrawing">
    <cdr:from>
      <cdr:x>0.76471</cdr:x>
      <cdr:y>0.14894</cdr:y>
    </cdr:from>
    <cdr:to>
      <cdr:x>1</cdr:x>
      <cdr:y>0.21277</cdr:y>
    </cdr:to>
    <cdr:sp macro="" textlink="">
      <cdr:nvSpPr>
        <cdr:cNvPr id="2" name="TextBox 1"/>
        <cdr:cNvSpPr txBox="1"/>
      </cdr:nvSpPr>
      <cdr:spPr>
        <a:xfrm xmlns:a="http://schemas.openxmlformats.org/drawingml/2006/main">
          <a:off x="2971800" y="533400"/>
          <a:ext cx="914400" cy="2286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72421"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30" y="0"/>
            <a:ext cx="2972421" cy="465138"/>
          </a:xfrm>
          <a:prstGeom prst="rect">
            <a:avLst/>
          </a:prstGeom>
        </p:spPr>
        <p:txBody>
          <a:bodyPr vert="horz" lIns="91440" tIns="45720" rIns="91440" bIns="45720" rtlCol="0"/>
          <a:lstStyle>
            <a:lvl1pPr algn="r">
              <a:defRPr sz="1200"/>
            </a:lvl1pPr>
          </a:lstStyle>
          <a:p>
            <a:fld id="{D64E2401-7F29-4645-8E4E-D90ACACA5CD5}" type="datetimeFigureOut">
              <a:rPr lang="en-US" smtClean="0"/>
              <a:t>7/14/2016</a:t>
            </a:fld>
            <a:endParaRPr lang="en-US"/>
          </a:p>
        </p:txBody>
      </p:sp>
      <p:sp>
        <p:nvSpPr>
          <p:cNvPr id="4" name="Footer Placeholder 3"/>
          <p:cNvSpPr>
            <a:spLocks noGrp="1"/>
          </p:cNvSpPr>
          <p:nvPr>
            <p:ph type="ftr" sz="quarter" idx="2"/>
          </p:nvPr>
        </p:nvSpPr>
        <p:spPr>
          <a:xfrm>
            <a:off x="3" y="8829675"/>
            <a:ext cx="2972421"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30" y="8829675"/>
            <a:ext cx="2972421" cy="465138"/>
          </a:xfrm>
          <a:prstGeom prst="rect">
            <a:avLst/>
          </a:prstGeom>
        </p:spPr>
        <p:txBody>
          <a:bodyPr vert="horz" lIns="91440" tIns="45720" rIns="91440" bIns="45720" rtlCol="0" anchor="b"/>
          <a:lstStyle>
            <a:lvl1pPr algn="r">
              <a:defRPr sz="1200"/>
            </a:lvl1pPr>
          </a:lstStyle>
          <a:p>
            <a:fld id="{8BF6E418-46D1-43A0-B2CF-C6D18CB2C554}" type="slidenum">
              <a:rPr lang="en-US" smtClean="0"/>
              <a:t>‹#›</a:t>
            </a:fld>
            <a:endParaRPr lang="en-US"/>
          </a:p>
        </p:txBody>
      </p:sp>
    </p:spTree>
    <p:extLst>
      <p:ext uri="{BB962C8B-B14F-4D97-AF65-F5344CB8AC3E}">
        <p14:creationId xmlns:p14="http://schemas.microsoft.com/office/powerpoint/2010/main" val="864783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4820"/>
          </a:xfrm>
          <a:prstGeom prst="rect">
            <a:avLst/>
          </a:prstGeom>
        </p:spPr>
        <p:txBody>
          <a:bodyPr vert="horz" lIns="93744" tIns="46872" rIns="93744" bIns="46872" rtlCol="0"/>
          <a:lstStyle>
            <a:lvl1pPr algn="l" fontAlgn="auto">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884613" y="1"/>
            <a:ext cx="2971800" cy="464820"/>
          </a:xfrm>
          <a:prstGeom prst="rect">
            <a:avLst/>
          </a:prstGeom>
        </p:spPr>
        <p:txBody>
          <a:bodyPr vert="horz" lIns="93744" tIns="46872" rIns="93744" bIns="46872" rtlCol="0"/>
          <a:lstStyle>
            <a:lvl1pPr algn="r" fontAlgn="auto">
              <a:spcBef>
                <a:spcPts val="0"/>
              </a:spcBef>
              <a:spcAft>
                <a:spcPts val="0"/>
              </a:spcAft>
              <a:defRPr sz="1200" smtClean="0">
                <a:latin typeface="+mn-lt"/>
              </a:defRPr>
            </a:lvl1pPr>
          </a:lstStyle>
          <a:p>
            <a:pPr>
              <a:defRPr/>
            </a:pPr>
            <a:fld id="{93A7E935-795E-47D6-AA3E-B049C2EAD326}" type="datetimeFigureOut">
              <a:rPr lang="en-US"/>
              <a:pPr>
                <a:defRPr/>
              </a:pPr>
              <a:t>7/14/2016</a:t>
            </a:fld>
            <a:endParaRPr lang="en-US"/>
          </a:p>
        </p:txBody>
      </p:sp>
      <p:sp>
        <p:nvSpPr>
          <p:cNvPr id="4" name="Slide Image Placeholder 3"/>
          <p:cNvSpPr>
            <a:spLocks noGrp="1" noRot="1" noChangeAspect="1"/>
          </p:cNvSpPr>
          <p:nvPr>
            <p:ph type="sldImg" idx="2"/>
          </p:nvPr>
        </p:nvSpPr>
        <p:spPr>
          <a:xfrm>
            <a:off x="1104900" y="696913"/>
            <a:ext cx="4648200" cy="3487737"/>
          </a:xfrm>
          <a:prstGeom prst="rect">
            <a:avLst/>
          </a:prstGeom>
          <a:noFill/>
          <a:ln w="12700">
            <a:solidFill>
              <a:prstClr val="black"/>
            </a:solidFill>
          </a:ln>
        </p:spPr>
        <p:txBody>
          <a:bodyPr vert="horz" lIns="93744" tIns="46872" rIns="93744" bIns="46872" rtlCol="0" anchor="ctr"/>
          <a:lstStyle/>
          <a:p>
            <a:pPr lvl="0"/>
            <a:endParaRPr lang="en-US" noProof="0" smtClean="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3744" tIns="46872" rIns="93744" bIns="4687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3744" tIns="46872" rIns="93744" bIns="46872" rtlCol="0" anchor="b"/>
          <a:lstStyle>
            <a:lvl1pPr algn="l" fontAlgn="auto">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744" tIns="46872" rIns="93744" bIns="46872" rtlCol="0" anchor="b"/>
          <a:lstStyle>
            <a:lvl1pPr algn="r" fontAlgn="auto">
              <a:spcBef>
                <a:spcPts val="0"/>
              </a:spcBef>
              <a:spcAft>
                <a:spcPts val="0"/>
              </a:spcAft>
              <a:defRPr sz="1200" smtClean="0">
                <a:latin typeface="+mn-lt"/>
              </a:defRPr>
            </a:lvl1pPr>
          </a:lstStyle>
          <a:p>
            <a:pPr>
              <a:defRPr/>
            </a:pPr>
            <a:fld id="{699557E7-C6BC-499F-924A-241CFA0F231B}" type="slidenum">
              <a:rPr lang="en-US"/>
              <a:pPr>
                <a:defRPr/>
              </a:pPr>
              <a:t>‹#›</a:t>
            </a:fld>
            <a:endParaRPr lang="en-US"/>
          </a:p>
        </p:txBody>
      </p:sp>
    </p:spTree>
    <p:extLst>
      <p:ext uri="{BB962C8B-B14F-4D97-AF65-F5344CB8AC3E}">
        <p14:creationId xmlns:p14="http://schemas.microsoft.com/office/powerpoint/2010/main" val="16939887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B97B7E-A32D-4EAA-BEE3-86450DF058BF}"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169704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9622F42-8273-46A1-9368-9530C6C2A49B}" type="slidenum">
              <a:rPr lang="en-US"/>
              <a:pPr fontAlgn="base">
                <a:spcBef>
                  <a:spcPct val="0"/>
                </a:spcBef>
                <a:spcAft>
                  <a:spcPct val="0"/>
                </a:spcAft>
              </a:pPr>
              <a:t>5</a:t>
            </a:fld>
            <a:endParaRPr lang="en-US"/>
          </a:p>
        </p:txBody>
      </p:sp>
    </p:spTree>
    <p:extLst>
      <p:ext uri="{BB962C8B-B14F-4D97-AF65-F5344CB8AC3E}">
        <p14:creationId xmlns:p14="http://schemas.microsoft.com/office/powerpoint/2010/main" val="1933404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fld id="{15942040-786F-48B9-85DF-2F38A900C966}" type="datetimeFigureOut">
              <a:rPr lang="en-US" smtClean="0"/>
              <a:pPr>
                <a:defRPr/>
              </a:pPr>
              <a:t>7/14/2016</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7/14/2016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fld id="{15942040-786F-48B9-85DF-2F38A900C966}" type="datetimeFigureOut">
              <a:rPr lang="en-US" smtClean="0"/>
              <a:pPr>
                <a:defRPr/>
              </a:pPr>
              <a:t>7/14/2016</a:t>
            </a:fld>
            <a:endParaRPr lang="en-US"/>
          </a:p>
        </p:txBody>
      </p:sp>
      <p:sp>
        <p:nvSpPr>
          <p:cNvPr id="5" name="Footer Placeholder 4"/>
          <p:cNvSpPr>
            <a:spLocks noGrp="1"/>
          </p:cNvSpPr>
          <p:nvPr>
            <p:ph type="ftr" sz="quarter" idx="11"/>
          </p:nvPr>
        </p:nvSpPr>
        <p:spPr>
          <a:xfrm>
            <a:off x="457201" y="6248207"/>
            <a:ext cx="5573483" cy="365125"/>
          </a:xfrm>
        </p:spPr>
        <p:txBody>
          <a:bodyPr/>
          <a:lstStyle/>
          <a:p>
            <a:pPr>
              <a:defRPr/>
            </a:pP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7/14/2016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a:defRPr/>
            </a:pPr>
            <a:fld id="{15942040-786F-48B9-85DF-2F38A900C966}" type="datetimeFigureOut">
              <a:rPr lang="en-US" smtClean="0"/>
              <a:pPr>
                <a:defRPr/>
              </a:pPr>
              <a:t>7/14/2016</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2"/>
          </p:nvPr>
        </p:nvSpPr>
        <p:spPr/>
        <p:txBody>
          <a:body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a:defRPr/>
            </a:pPr>
            <a:fld id="{15942040-786F-48B9-85DF-2F38A900C966}" type="datetimeFigureOut">
              <a:rPr lang="en-US" smtClean="0"/>
              <a:pPr>
                <a:defRPr/>
              </a:pPr>
              <a:t>7/14/2016</a:t>
            </a:fld>
            <a:endParaRPr lang="en-US"/>
          </a:p>
        </p:txBody>
      </p:sp>
      <p:sp>
        <p:nvSpPr>
          <p:cNvPr id="10" name="Slide Number Placeholder 9"/>
          <p:cNvSpPr>
            <a:spLocks noGrp="1"/>
          </p:cNvSpPr>
          <p:nvPr>
            <p:ph type="sldNum" sz="quarter" idx="16"/>
          </p:nvPr>
        </p:nvSpPr>
        <p:spPr/>
        <p:txBody>
          <a:bodyPr rtlCol="0"/>
          <a:lstStyle/>
          <a:p>
            <a:pPr>
              <a:defRPr/>
            </a:pPr>
            <a:fld id="{883AB3C6-BE4E-44BD-AA93-F10D57E4A546}" type="slidenum">
              <a:rPr lang="en-US" smtClean="0"/>
              <a:pPr>
                <a:defRPr/>
              </a:pPr>
              <a:t>‹#›</a:t>
            </a:fld>
            <a:endParaRPr lang="en-US"/>
          </a:p>
        </p:txBody>
      </p:sp>
      <p:sp>
        <p:nvSpPr>
          <p:cNvPr id="12" name="Footer Placeholder 11"/>
          <p:cNvSpPr>
            <a:spLocks noGrp="1"/>
          </p:cNvSpPr>
          <p:nvPr>
            <p:ph type="ftr" sz="quarter" idx="17"/>
          </p:nvPr>
        </p:nvSpPr>
        <p:spPr/>
        <p:txBody>
          <a:bodyPr rtlCol="0"/>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a:defRPr/>
            </a:pPr>
            <a:fld id="{15942040-786F-48B9-85DF-2F38A900C966}" type="datetimeFigureOut">
              <a:rPr lang="en-US" smtClean="0"/>
              <a:pPr>
                <a:defRPr/>
              </a:pPr>
              <a:t>7/14/2016</a:t>
            </a:fld>
            <a:endParaRPr lang="en-US"/>
          </a:p>
        </p:txBody>
      </p:sp>
      <p:sp>
        <p:nvSpPr>
          <p:cNvPr id="12" name="Slide Number Placeholder 11"/>
          <p:cNvSpPr>
            <a:spLocks noGrp="1"/>
          </p:cNvSpPr>
          <p:nvPr>
            <p:ph type="sldNum" sz="quarter" idx="16"/>
          </p:nvPr>
        </p:nvSpPr>
        <p:spPr/>
        <p:txBody>
          <a:bodyPr rtlCol="0"/>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7"/>
          </p:nvPr>
        </p:nvSpPr>
        <p:spPr/>
        <p:txBody>
          <a:bodyPr rtlCol="0"/>
          <a:lstStyle/>
          <a:p>
            <a:pPr>
              <a:defRPr/>
            </a:pP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15942040-786F-48B9-85DF-2F38A900C966}" type="datetimeFigureOut">
              <a:rPr lang="en-US" smtClean="0"/>
              <a:pPr>
                <a:defRPr/>
              </a:pPr>
              <a:t>7/14/2016</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5942040-786F-48B9-85DF-2F38A900C966}" type="datetimeFigureOut">
              <a:rPr lang="en-US" smtClean="0"/>
              <a:pPr>
                <a:defRPr/>
              </a:pPr>
              <a:t>7/14/2016</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7/14/2016</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fld id="{15942040-786F-48B9-85DF-2F38A900C966}" type="datetimeFigureOut">
              <a:rPr lang="en-US" smtClean="0"/>
              <a:pPr>
                <a:defRPr/>
              </a:pPr>
              <a:t>7/14/2016</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pPr>
              <a:defRPr/>
            </a:pP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15942040-786F-48B9-85DF-2F38A900C966}" type="datetimeFigureOut">
              <a:rPr lang="en-US" smtClean="0"/>
              <a:pPr>
                <a:defRPr/>
              </a:pPr>
              <a:t>7/14/2016</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883AB3C6-BE4E-44BD-AA93-F10D57E4A546}"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file:///\\WSDFILE\staff\brownst\16-17%20BUDGET\16-17BUD%20WORKSHEET%20FOR%20BOARD%20MTG.xlsx"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914400" y="838200"/>
            <a:ext cx="8229600" cy="1470025"/>
          </a:xfrm>
        </p:spPr>
        <p:txBody>
          <a:bodyPr>
            <a:normAutofit/>
          </a:bodyPr>
          <a:lstStyle/>
          <a:p>
            <a:r>
              <a:rPr lang="en-US" dirty="0" smtClean="0"/>
              <a:t>WOODLAND School District</a:t>
            </a:r>
            <a:br>
              <a:rPr lang="en-US" dirty="0" smtClean="0"/>
            </a:br>
            <a:r>
              <a:rPr lang="en-US" dirty="0" smtClean="0"/>
              <a:t>2016-2017 BUDGET Summary</a:t>
            </a:r>
          </a:p>
        </p:txBody>
      </p:sp>
      <p:sp>
        <p:nvSpPr>
          <p:cNvPr id="3" name="Subtitle 2"/>
          <p:cNvSpPr>
            <a:spLocks noGrp="1"/>
          </p:cNvSpPr>
          <p:nvPr>
            <p:ph type="subTitle" idx="1"/>
          </p:nvPr>
        </p:nvSpPr>
        <p:spPr>
          <a:xfrm>
            <a:off x="2590800" y="3733800"/>
            <a:ext cx="6400800" cy="1752600"/>
          </a:xfrm>
        </p:spPr>
        <p:txBody>
          <a:bodyPr rtlCol="0">
            <a:normAutofit/>
          </a:bodyPr>
          <a:lstStyle/>
          <a:p>
            <a:pPr fontAlgn="auto">
              <a:spcAft>
                <a:spcPts val="0"/>
              </a:spcAft>
              <a:buFont typeface="Arial" pitchFamily="34" charset="0"/>
              <a:buNone/>
              <a:defRPr/>
            </a:pPr>
            <a:r>
              <a:rPr lang="en-US" dirty="0" smtClean="0"/>
              <a:t>Presented by:</a:t>
            </a:r>
          </a:p>
          <a:p>
            <a:pPr fontAlgn="auto">
              <a:spcAft>
                <a:spcPts val="0"/>
              </a:spcAft>
              <a:buFont typeface="Arial" pitchFamily="34" charset="0"/>
              <a:buNone/>
              <a:defRPr/>
            </a:pPr>
            <a:r>
              <a:rPr lang="en-US" dirty="0" smtClean="0"/>
              <a:t>Stacy Brown</a:t>
            </a:r>
          </a:p>
          <a:p>
            <a:pPr fontAlgn="auto">
              <a:spcAft>
                <a:spcPts val="0"/>
              </a:spcAft>
              <a:buFont typeface="Arial" pitchFamily="34" charset="0"/>
              <a:buNone/>
              <a:defRPr/>
            </a:pPr>
            <a:r>
              <a:rPr lang="en-US" dirty="0" smtClean="0"/>
              <a:t>Director of Business Services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and After School Care</a:t>
            </a:r>
            <a:endParaRPr lang="en-US" dirty="0"/>
          </a:p>
        </p:txBody>
      </p:sp>
      <p:sp>
        <p:nvSpPr>
          <p:cNvPr id="7" name="Content Placeholder 6"/>
          <p:cNvSpPr>
            <a:spLocks noGrp="1"/>
          </p:cNvSpPr>
          <p:nvPr>
            <p:ph sz="quarter" idx="1"/>
          </p:nvPr>
        </p:nvSpPr>
        <p:spPr>
          <a:xfrm>
            <a:off x="685800" y="1676400"/>
            <a:ext cx="8077200" cy="4648200"/>
          </a:xfrm>
        </p:spPr>
        <p:txBody>
          <a:bodyPr>
            <a:normAutofit/>
          </a:bodyPr>
          <a:lstStyle/>
          <a:p>
            <a:r>
              <a:rPr lang="en-US" dirty="0" smtClean="0"/>
              <a:t>The WCC and YCC programs add opportunities for parents and students in a small community without many daycare options for families</a:t>
            </a:r>
          </a:p>
          <a:p>
            <a:r>
              <a:rPr lang="en-US" dirty="0" smtClean="0"/>
              <a:t>Programs served about 100 families throughout the year and also provided summer care</a:t>
            </a:r>
          </a:p>
          <a:p>
            <a:r>
              <a:rPr lang="en-US" dirty="0" smtClean="0"/>
              <a:t>WCC program is licensed by the state and able to provide options for low income families</a:t>
            </a:r>
          </a:p>
          <a:p>
            <a:r>
              <a:rPr lang="en-US" dirty="0" smtClean="0"/>
              <a:t>Daycare programs are budgeted to run at a loss of $3,046 for 16-17.</a:t>
            </a:r>
          </a:p>
          <a:p>
            <a:pPr>
              <a:buNone/>
            </a:pPr>
            <a:endParaRPr lang="en-US" dirty="0" smtClean="0"/>
          </a:p>
          <a:p>
            <a:endParaRPr lang="en-US" dirty="0" smtClean="0"/>
          </a:p>
          <a:p>
            <a:endParaRPr lang="en-US" dirty="0" smtClean="0"/>
          </a:p>
          <a:p>
            <a:endParaRPr lang="en-US" dirty="0" smtClean="0"/>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Enrollment History – Budget to Actual</a:t>
            </a:r>
            <a:endParaRPr lang="en-US" dirty="0"/>
          </a:p>
        </p:txBody>
      </p:sp>
      <p:graphicFrame>
        <p:nvGraphicFramePr>
          <p:cNvPr id="15" name="Content Placeholder 14"/>
          <p:cNvGraphicFramePr>
            <a:graphicFrameLocks noGrp="1" noChangeAspect="1"/>
          </p:cNvGraphicFramePr>
          <p:nvPr>
            <p:ph sz="quarter" idx="1"/>
            <p:extLst>
              <p:ext uri="{D42A27DB-BD31-4B8C-83A1-F6EECF244321}">
                <p14:modId xmlns:p14="http://schemas.microsoft.com/office/powerpoint/2010/main" val="1993533180"/>
              </p:ext>
            </p:extLst>
          </p:nvPr>
        </p:nvGraphicFramePr>
        <p:xfrm>
          <a:off x="228600" y="1734403"/>
          <a:ext cx="8686800" cy="4971197"/>
        </p:xfrm>
        <a:graphic>
          <a:graphicData uri="http://schemas.openxmlformats.org/presentationml/2006/ole">
            <mc:AlternateContent xmlns:mc="http://schemas.openxmlformats.org/markup-compatibility/2006">
              <mc:Choice xmlns:v="urn:schemas-microsoft-com:vml" Requires="v">
                <p:oleObj spid="_x0000_s1043" name="Worksheet" r:id="rId3" imgW="8762955" imgH="6388023" progId="Excel.Sheet.12">
                  <p:link updateAutomatic="1"/>
                </p:oleObj>
              </mc:Choice>
              <mc:Fallback>
                <p:oleObj name="Worksheet" r:id="rId3" imgW="8762955" imgH="6388023" progId="Excel.Sheet.12">
                  <p:link updateAutomatic="1"/>
                  <p:pic>
                    <p:nvPicPr>
                      <p:cNvPr id="0" name=""/>
                      <p:cNvPicPr/>
                      <p:nvPr/>
                    </p:nvPicPr>
                    <p:blipFill>
                      <a:blip r:embed="rId4"/>
                      <a:stretch>
                        <a:fillRect/>
                      </a:stretch>
                    </p:blipFill>
                    <p:spPr>
                      <a:xfrm>
                        <a:off x="228600" y="1734403"/>
                        <a:ext cx="8686800" cy="4971197"/>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Certificated Staff</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74299533"/>
              </p:ext>
            </p:extLst>
          </p:nvPr>
        </p:nvGraphicFramePr>
        <p:xfrm>
          <a:off x="612648" y="2133594"/>
          <a:ext cx="7997952" cy="3838587"/>
        </p:xfrm>
        <a:graphic>
          <a:graphicData uri="http://schemas.openxmlformats.org/drawingml/2006/table">
            <a:tbl>
              <a:tblPr>
                <a:tableStyleId>{5C22544A-7EE6-4342-B048-85BDC9FD1C3A}</a:tableStyleId>
              </a:tblPr>
              <a:tblGrid>
                <a:gridCol w="1520952"/>
                <a:gridCol w="1066800"/>
                <a:gridCol w="1295400"/>
                <a:gridCol w="1371600"/>
                <a:gridCol w="2743200"/>
              </a:tblGrid>
              <a:tr h="217170">
                <a:tc>
                  <a:txBody>
                    <a:bodyPr/>
                    <a:lstStyle/>
                    <a:p>
                      <a:pPr algn="ctr" fontAlgn="b"/>
                      <a:r>
                        <a:rPr lang="en-US" sz="1400" b="1" u="none" strike="noStrike" baseline="0" dirty="0">
                          <a:effectLst/>
                        </a:rPr>
                        <a:t>PROGRAM</a:t>
                      </a:r>
                      <a:endParaRPr lang="en-US" sz="1400" b="1" i="0" u="none" strike="noStrike" baseline="0" dirty="0">
                        <a:effectLst/>
                        <a:latin typeface="Geneva"/>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baseline="0">
                          <a:effectLst/>
                        </a:rPr>
                        <a:t>15-16</a:t>
                      </a:r>
                      <a:endParaRPr lang="en-US" sz="1400" b="1" i="0" u="none" strike="noStrike" baseline="0">
                        <a:effectLst/>
                        <a:latin typeface="Geneva"/>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baseline="0" dirty="0">
                          <a:effectLst/>
                        </a:rPr>
                        <a:t>16-17</a:t>
                      </a:r>
                      <a:endParaRPr lang="en-US" sz="1400" b="1" i="0" u="none" strike="noStrike" baseline="0" dirty="0">
                        <a:effectLst/>
                        <a:latin typeface="Geneva"/>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baseline="0" dirty="0">
                          <a:effectLst/>
                        </a:rPr>
                        <a:t>DIFFERENCE</a:t>
                      </a:r>
                      <a:endParaRPr lang="en-US" sz="1400" b="1" i="0" u="none" strike="noStrike" baseline="0" dirty="0">
                        <a:effectLst/>
                        <a:latin typeface="Geneva"/>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r>
                        <a:rPr lang="en-US" sz="1400" b="1" u="none" strike="noStrike" baseline="0" dirty="0">
                          <a:effectLst/>
                        </a:rPr>
                        <a:t>Explanation</a:t>
                      </a:r>
                      <a:endParaRPr lang="en-US" sz="1400" b="1" i="0" u="none" strike="noStrike" baseline="0" dirty="0">
                        <a:effectLst/>
                        <a:latin typeface="Geneva"/>
                      </a:endParaRPr>
                    </a:p>
                  </a:txBody>
                  <a:tcPr marL="9525" marR="9525" marT="9525" marB="0" anchor="b">
                    <a:lnB w="12700" cap="flat" cmpd="sng" algn="ctr">
                      <a:solidFill>
                        <a:schemeClr val="tx1"/>
                      </a:solidFill>
                      <a:prstDash val="solid"/>
                      <a:round/>
                      <a:headEnd type="none" w="med" len="med"/>
                      <a:tailEnd type="none" w="med" len="med"/>
                    </a:lnB>
                  </a:tcPr>
                </a:tc>
              </a:tr>
              <a:tr h="217170">
                <a:tc>
                  <a:txBody>
                    <a:bodyPr/>
                    <a:lstStyle/>
                    <a:p>
                      <a:pPr algn="l" fontAlgn="b"/>
                      <a:r>
                        <a:rPr lang="en-US" sz="1400" u="none" strike="noStrike" baseline="0" dirty="0">
                          <a:effectLst/>
                        </a:rPr>
                        <a:t>BASIC ED</a:t>
                      </a:r>
                      <a:endParaRPr lang="en-US" sz="1400" b="0" i="0" u="none" strike="noStrike" baseline="0" dirty="0">
                        <a:effectLst/>
                        <a:latin typeface="Geneva"/>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l" fontAlgn="b"/>
                      <a:r>
                        <a:rPr lang="en-US" sz="1400" b="1" u="none" strike="noStrike" baseline="0" dirty="0">
                          <a:effectLst/>
                        </a:rPr>
                        <a:t>        112.15 </a:t>
                      </a:r>
                      <a:endParaRPr lang="en-US" sz="1400" b="1" i="0" u="none" strike="noStrike" baseline="0" dirty="0">
                        <a:effectLst/>
                        <a:latin typeface="Geneva"/>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l" fontAlgn="b"/>
                      <a:r>
                        <a:rPr lang="en-US" sz="1400" b="1" u="none" strike="noStrike" baseline="0" dirty="0">
                          <a:effectLst/>
                        </a:rPr>
                        <a:t>             117.99 </a:t>
                      </a:r>
                      <a:endParaRPr lang="en-US" sz="1400" b="1" i="0" u="none" strike="noStrike" baseline="0" dirty="0">
                        <a:effectLst/>
                        <a:latin typeface="Geneva"/>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l" fontAlgn="b"/>
                      <a:r>
                        <a:rPr lang="en-US" sz="1400" b="1" u="none" strike="noStrike" baseline="0" dirty="0">
                          <a:effectLst/>
                        </a:rPr>
                        <a:t>                 5.84 </a:t>
                      </a:r>
                      <a:endParaRPr lang="en-US" sz="1400" b="1" i="0" u="none" strike="noStrike" baseline="0" dirty="0">
                        <a:effectLst/>
                        <a:latin typeface="Geneva"/>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l" fontAlgn="b"/>
                      <a:r>
                        <a:rPr lang="en-US" sz="1400" u="none" strike="noStrike" baseline="0">
                          <a:effectLst/>
                        </a:rPr>
                        <a:t> </a:t>
                      </a:r>
                      <a:endParaRPr lang="en-US" sz="1400" b="0" i="0" u="none" strike="noStrike" baseline="0">
                        <a:effectLst/>
                        <a:latin typeface="Geneva"/>
                      </a:endParaRPr>
                    </a:p>
                  </a:txBody>
                  <a:tcPr marL="9525" marR="9525" marT="9525" marB="0" anchor="b">
                    <a:lnT w="12700" cap="flat" cmpd="sng" algn="ctr">
                      <a:solidFill>
                        <a:schemeClr val="tx1"/>
                      </a:solidFill>
                      <a:prstDash val="solid"/>
                      <a:round/>
                      <a:headEnd type="none" w="med" len="med"/>
                      <a:tailEnd type="none" w="med" len="med"/>
                    </a:lnT>
                  </a:tcPr>
                </a:tc>
              </a:tr>
              <a:tr h="217170">
                <a:tc>
                  <a:txBody>
                    <a:bodyPr/>
                    <a:lstStyle/>
                    <a:p>
                      <a:pPr algn="l" fontAlgn="b"/>
                      <a:r>
                        <a:rPr lang="en-US" sz="1400" i="1" u="none" strike="noStrike" baseline="0" dirty="0">
                          <a:effectLst/>
                        </a:rPr>
                        <a:t>          </a:t>
                      </a:r>
                      <a:r>
                        <a:rPr lang="en-US" sz="1400" i="1" u="none" strike="noStrike" baseline="0" dirty="0" smtClean="0">
                          <a:effectLst/>
                        </a:rPr>
                        <a:t>ADMIN</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a:effectLst/>
                        </a:rPr>
                        <a:t>           5.85 </a:t>
                      </a:r>
                      <a:endParaRPr lang="en-US" sz="1400" b="0" i="1" u="none" strike="noStrike" baseline="0">
                        <a:effectLst/>
                        <a:latin typeface="Geneva"/>
                      </a:endParaRPr>
                    </a:p>
                  </a:txBody>
                  <a:tcPr marL="9525" marR="9525" marT="9525" marB="0" anchor="b"/>
                </a:tc>
                <a:tc>
                  <a:txBody>
                    <a:bodyPr/>
                    <a:lstStyle/>
                    <a:p>
                      <a:pPr algn="l" fontAlgn="b"/>
                      <a:r>
                        <a:rPr lang="en-US" sz="1400" i="1" u="none" strike="noStrike" baseline="0">
                          <a:effectLst/>
                        </a:rPr>
                        <a:t>                6.85 </a:t>
                      </a:r>
                      <a:endParaRPr lang="en-US" sz="1400" b="0" i="1" u="none" strike="noStrike" baseline="0">
                        <a:effectLst/>
                        <a:latin typeface="Geneva"/>
                      </a:endParaRPr>
                    </a:p>
                  </a:txBody>
                  <a:tcPr marL="9525" marR="9525" marT="9525" marB="0" anchor="b"/>
                </a:tc>
                <a:tc>
                  <a:txBody>
                    <a:bodyPr/>
                    <a:lstStyle/>
                    <a:p>
                      <a:pPr algn="l" fontAlgn="b"/>
                      <a:r>
                        <a:rPr lang="en-US" sz="1400" i="1" u="none" strike="noStrike" baseline="0" dirty="0">
                          <a:effectLst/>
                        </a:rPr>
                        <a:t>                 1.00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1.0 Elem </a:t>
                      </a:r>
                      <a:r>
                        <a:rPr lang="en-US" sz="1400" i="1" u="none" strike="noStrike" baseline="0" dirty="0" err="1">
                          <a:effectLst/>
                        </a:rPr>
                        <a:t>Princ</a:t>
                      </a:r>
                      <a:endParaRPr lang="en-US" sz="1400" b="0" i="1" u="none" strike="noStrike" baseline="0" dirty="0">
                        <a:effectLst/>
                        <a:latin typeface="Geneva"/>
                      </a:endParaRPr>
                    </a:p>
                  </a:txBody>
                  <a:tcPr marL="9525" marR="9525" marT="9525" marB="0" anchor="b"/>
                </a:tc>
              </a:tr>
              <a:tr h="217170">
                <a:tc>
                  <a:txBody>
                    <a:bodyPr/>
                    <a:lstStyle/>
                    <a:p>
                      <a:pPr algn="l" fontAlgn="b"/>
                      <a:r>
                        <a:rPr lang="en-US" sz="1400" i="1" u="none" strike="noStrike" baseline="0" dirty="0">
                          <a:effectLst/>
                        </a:rPr>
                        <a:t>          DISTRICT</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0.37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a:effectLst/>
                        </a:rPr>
                        <a:t>                 0.37 </a:t>
                      </a:r>
                      <a:endParaRPr lang="en-US" sz="1400" b="0" i="1" u="none" strike="noStrike" baseline="0">
                        <a:effectLst/>
                        <a:latin typeface="Geneva"/>
                      </a:endParaRPr>
                    </a:p>
                  </a:txBody>
                  <a:tcPr marL="9525" marR="9525" marT="9525" marB="0" anchor="b"/>
                </a:tc>
                <a:tc>
                  <a:txBody>
                    <a:bodyPr/>
                    <a:lstStyle/>
                    <a:p>
                      <a:pPr algn="l" fontAlgn="b"/>
                      <a:r>
                        <a:rPr lang="en-US" sz="1400" i="1" u="none" strike="noStrike" baseline="0" dirty="0">
                          <a:effectLst/>
                        </a:rPr>
                        <a:t>TOSA</a:t>
                      </a:r>
                      <a:endParaRPr lang="en-US" sz="1400" b="0" i="1" u="none" strike="noStrike" baseline="0" dirty="0">
                        <a:effectLst/>
                        <a:latin typeface="Geneva"/>
                      </a:endParaRPr>
                    </a:p>
                  </a:txBody>
                  <a:tcPr marL="9525" marR="9525" marT="9525" marB="0" anchor="b"/>
                </a:tc>
              </a:tr>
              <a:tr h="217170">
                <a:tc>
                  <a:txBody>
                    <a:bodyPr/>
                    <a:lstStyle/>
                    <a:p>
                      <a:pPr algn="l" fontAlgn="b"/>
                      <a:r>
                        <a:rPr lang="en-US" sz="1400" i="1" u="none" strike="noStrike" baseline="0" dirty="0">
                          <a:effectLst/>
                        </a:rPr>
                        <a:t>          WPS</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18.80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19.30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0.50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Counselor</a:t>
                      </a:r>
                      <a:endParaRPr lang="en-US" sz="1400" b="0" i="1" u="none" strike="noStrike" baseline="0" dirty="0">
                        <a:effectLst/>
                        <a:latin typeface="Geneva"/>
                      </a:endParaRPr>
                    </a:p>
                  </a:txBody>
                  <a:tcPr marL="9525" marR="9525" marT="9525" marB="0" anchor="b"/>
                </a:tc>
              </a:tr>
              <a:tr h="257181">
                <a:tc>
                  <a:txBody>
                    <a:bodyPr/>
                    <a:lstStyle/>
                    <a:p>
                      <a:pPr algn="l" fontAlgn="b"/>
                      <a:r>
                        <a:rPr lang="en-US" sz="1400" i="1" u="none" strike="noStrike" baseline="0" dirty="0">
                          <a:effectLst/>
                        </a:rPr>
                        <a:t>          WIS</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23.80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27.70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3.90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Counselor, Specialist, 2nd/4th Grade</a:t>
                      </a:r>
                      <a:endParaRPr lang="en-US" sz="1400" b="0" i="1" u="none" strike="noStrike" baseline="0" dirty="0">
                        <a:effectLst/>
                        <a:latin typeface="Geneva"/>
                      </a:endParaRPr>
                    </a:p>
                  </a:txBody>
                  <a:tcPr marL="9525" marR="9525" marT="9525" marB="0" anchor="b"/>
                </a:tc>
              </a:tr>
              <a:tr h="217170">
                <a:tc>
                  <a:txBody>
                    <a:bodyPr/>
                    <a:lstStyle/>
                    <a:p>
                      <a:pPr algn="l" fontAlgn="b"/>
                      <a:r>
                        <a:rPr lang="en-US" sz="1400" i="1" u="none" strike="noStrike" baseline="0">
                          <a:effectLst/>
                        </a:rPr>
                        <a:t>          WMS</a:t>
                      </a:r>
                      <a:endParaRPr lang="en-US" sz="1400" b="0" i="1" u="none" strike="noStrike" baseline="0">
                        <a:effectLst/>
                        <a:latin typeface="Geneva"/>
                      </a:endParaRPr>
                    </a:p>
                  </a:txBody>
                  <a:tcPr marL="9525" marR="9525" marT="9525" marB="0" anchor="b"/>
                </a:tc>
                <a:tc>
                  <a:txBody>
                    <a:bodyPr/>
                    <a:lstStyle/>
                    <a:p>
                      <a:pPr algn="l" fontAlgn="b"/>
                      <a:r>
                        <a:rPr lang="en-US" sz="1400" i="1" u="none" strike="noStrike" baseline="0" dirty="0">
                          <a:effectLst/>
                        </a:rPr>
                        <a:t>         32.65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a:effectLst/>
                        </a:rPr>
                        <a:t>               32.02 </a:t>
                      </a:r>
                      <a:endParaRPr lang="en-US" sz="1400" b="0" i="1" u="none" strike="noStrike" baseline="0">
                        <a:effectLst/>
                        <a:latin typeface="Geneva"/>
                      </a:endParaRPr>
                    </a:p>
                  </a:txBody>
                  <a:tcPr marL="9525" marR="9525" marT="9525" marB="0" anchor="b"/>
                </a:tc>
                <a:tc>
                  <a:txBody>
                    <a:bodyPr/>
                    <a:lstStyle/>
                    <a:p>
                      <a:pPr algn="l" fontAlgn="b"/>
                      <a:r>
                        <a:rPr lang="en-US" sz="1400" i="1" u="none" strike="noStrike" baseline="0" dirty="0">
                          <a:effectLst/>
                        </a:rPr>
                        <a:t>                (0.63)</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a:t>
                      </a:r>
                      <a:endParaRPr lang="en-US" sz="1400" b="0" i="1" u="none" strike="noStrike" baseline="0" dirty="0">
                        <a:effectLst/>
                        <a:latin typeface="Geneva"/>
                      </a:endParaRPr>
                    </a:p>
                  </a:txBody>
                  <a:tcPr marL="9525" marR="9525" marT="9525" marB="0" anchor="b"/>
                </a:tc>
              </a:tr>
              <a:tr h="217170">
                <a:tc>
                  <a:txBody>
                    <a:bodyPr/>
                    <a:lstStyle/>
                    <a:p>
                      <a:pPr algn="l" fontAlgn="b"/>
                      <a:r>
                        <a:rPr lang="en-US" sz="1400" i="1" u="none" strike="noStrike" baseline="0">
                          <a:effectLst/>
                        </a:rPr>
                        <a:t>          WHS</a:t>
                      </a:r>
                      <a:endParaRPr lang="en-US" sz="1400" b="0" i="1" u="none" strike="noStrike" baseline="0">
                        <a:effectLst/>
                        <a:latin typeface="Geneva"/>
                      </a:endParaRPr>
                    </a:p>
                  </a:txBody>
                  <a:tcPr marL="9525" marR="9525" marT="9525" marB="0" anchor="b"/>
                </a:tc>
                <a:tc>
                  <a:txBody>
                    <a:bodyPr/>
                    <a:lstStyle/>
                    <a:p>
                      <a:pPr algn="l" fontAlgn="b"/>
                      <a:r>
                        <a:rPr lang="en-US" sz="1400" i="1" u="none" strike="noStrike" baseline="0">
                          <a:effectLst/>
                        </a:rPr>
                        <a:t>         28.35 </a:t>
                      </a:r>
                      <a:endParaRPr lang="en-US" sz="1400" b="0" i="1" u="none" strike="noStrike" baseline="0">
                        <a:effectLst/>
                        <a:latin typeface="Geneva"/>
                      </a:endParaRPr>
                    </a:p>
                  </a:txBody>
                  <a:tcPr marL="9525" marR="9525" marT="9525" marB="0" anchor="b"/>
                </a:tc>
                <a:tc>
                  <a:txBody>
                    <a:bodyPr/>
                    <a:lstStyle/>
                    <a:p>
                      <a:pPr algn="l" fontAlgn="b"/>
                      <a:r>
                        <a:rPr lang="en-US" sz="1400" i="1" u="none" strike="noStrike" baseline="0" dirty="0">
                          <a:effectLst/>
                        </a:rPr>
                        <a:t>               29.05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0.70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PE/Leadership</a:t>
                      </a:r>
                      <a:endParaRPr lang="en-US" sz="1400" b="0" i="1" u="none" strike="noStrike" baseline="0" dirty="0">
                        <a:effectLst/>
                        <a:latin typeface="Geneva"/>
                      </a:endParaRPr>
                    </a:p>
                  </a:txBody>
                  <a:tcPr marL="9525" marR="9525" marT="9525" marB="0" anchor="b"/>
                </a:tc>
              </a:tr>
              <a:tr h="217170">
                <a:tc>
                  <a:txBody>
                    <a:bodyPr/>
                    <a:lstStyle/>
                    <a:p>
                      <a:pPr algn="l" fontAlgn="b"/>
                      <a:r>
                        <a:rPr lang="en-US" sz="1400" i="1" u="none" strike="noStrike" baseline="0">
                          <a:effectLst/>
                        </a:rPr>
                        <a:t>          Yale</a:t>
                      </a:r>
                      <a:endParaRPr lang="en-US" sz="1400" b="0" i="1" u="none" strike="noStrike" baseline="0">
                        <a:effectLst/>
                        <a:latin typeface="Geneva"/>
                      </a:endParaRPr>
                    </a:p>
                  </a:txBody>
                  <a:tcPr marL="9525" marR="9525" marT="9525" marB="0" anchor="b"/>
                </a:tc>
                <a:tc>
                  <a:txBody>
                    <a:bodyPr/>
                    <a:lstStyle/>
                    <a:p>
                      <a:pPr algn="l" fontAlgn="b"/>
                      <a:r>
                        <a:rPr lang="en-US" sz="1400" i="1" u="none" strike="noStrike" baseline="0">
                          <a:effectLst/>
                        </a:rPr>
                        <a:t>           2.70 </a:t>
                      </a:r>
                      <a:endParaRPr lang="en-US" sz="1400" b="0" i="1" u="none" strike="noStrike" baseline="0">
                        <a:effectLst/>
                        <a:latin typeface="Geneva"/>
                      </a:endParaRPr>
                    </a:p>
                  </a:txBody>
                  <a:tcPr marL="9525" marR="9525" marT="9525" marB="0" anchor="b"/>
                </a:tc>
                <a:tc>
                  <a:txBody>
                    <a:bodyPr/>
                    <a:lstStyle/>
                    <a:p>
                      <a:pPr algn="l" fontAlgn="b"/>
                      <a:r>
                        <a:rPr lang="en-US" sz="1400" i="1" u="none" strike="noStrike" baseline="0" dirty="0">
                          <a:effectLst/>
                        </a:rPr>
                        <a:t>                2.70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a:t>
                      </a:r>
                      <a:endParaRPr lang="en-US" sz="1400" b="0" i="1" u="none" strike="noStrike" baseline="0" dirty="0">
                        <a:effectLst/>
                        <a:latin typeface="Geneva"/>
                      </a:endParaRPr>
                    </a:p>
                  </a:txBody>
                  <a:tcPr marL="9525" marR="9525" marT="9525" marB="0" anchor="b"/>
                </a:tc>
              </a:tr>
              <a:tr h="220986">
                <a:tc>
                  <a:txBody>
                    <a:bodyPr/>
                    <a:lstStyle/>
                    <a:p>
                      <a:pPr algn="l" fontAlgn="b"/>
                      <a:r>
                        <a:rPr lang="en-US" sz="1400" u="none" strike="noStrike" baseline="0">
                          <a:effectLst/>
                        </a:rPr>
                        <a:t>ALTERNATIVE ED</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a:effectLst/>
                        </a:rPr>
                        <a:t>           3.95 </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dirty="0">
                          <a:effectLst/>
                        </a:rPr>
                        <a:t>                3.35 </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dirty="0">
                          <a:effectLst/>
                        </a:rPr>
                        <a:t>                (0.60)</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a:effectLst/>
                        </a:rPr>
                        <a:t> </a:t>
                      </a:r>
                      <a:endParaRPr lang="en-US" sz="1400" b="0" i="0" u="none" strike="noStrike" baseline="0">
                        <a:effectLst/>
                        <a:latin typeface="Geneva"/>
                      </a:endParaRPr>
                    </a:p>
                  </a:txBody>
                  <a:tcPr marL="9525" marR="9525" marT="9525" marB="0" anchor="b"/>
                </a:tc>
              </a:tr>
              <a:tr h="226701">
                <a:tc>
                  <a:txBody>
                    <a:bodyPr/>
                    <a:lstStyle/>
                    <a:p>
                      <a:pPr algn="l" fontAlgn="b"/>
                      <a:r>
                        <a:rPr lang="en-US" sz="1400" u="none" strike="noStrike" baseline="0">
                          <a:effectLst/>
                        </a:rPr>
                        <a:t>SPECIAL ED</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a:effectLst/>
                        </a:rPr>
                        <a:t>         19.32 </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a:effectLst/>
                        </a:rPr>
                        <a:t>               20.50 </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dirty="0">
                          <a:effectLst/>
                        </a:rPr>
                        <a:t>                 1.18 </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dirty="0">
                          <a:effectLst/>
                        </a:rPr>
                        <a:t>Autism Teacher, Psychologist</a:t>
                      </a:r>
                      <a:endParaRPr lang="en-US" sz="1400" b="0" i="0" u="none" strike="noStrike" baseline="0" dirty="0">
                        <a:effectLst/>
                        <a:latin typeface="Geneva"/>
                      </a:endParaRPr>
                    </a:p>
                  </a:txBody>
                  <a:tcPr marL="9525" marR="9525" marT="9525" marB="0" anchor="b"/>
                </a:tc>
              </a:tr>
              <a:tr h="217170">
                <a:tc>
                  <a:txBody>
                    <a:bodyPr/>
                    <a:lstStyle/>
                    <a:p>
                      <a:pPr algn="l" fontAlgn="b"/>
                      <a:r>
                        <a:rPr lang="en-US" sz="1400" u="none" strike="noStrike" baseline="0">
                          <a:effectLst/>
                        </a:rPr>
                        <a:t>CTE - WHS</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dirty="0">
                          <a:effectLst/>
                        </a:rPr>
                        <a:t>           4.90 </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a:effectLst/>
                        </a:rPr>
                        <a:t>                4.18 </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a:effectLst/>
                        </a:rPr>
                        <a:t>                (0.72)</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dirty="0">
                          <a:effectLst/>
                        </a:rPr>
                        <a:t> </a:t>
                      </a:r>
                      <a:endParaRPr lang="en-US" sz="1400" b="0" i="0" u="none" strike="noStrike" baseline="0" dirty="0">
                        <a:effectLst/>
                        <a:latin typeface="Geneva"/>
                      </a:endParaRPr>
                    </a:p>
                  </a:txBody>
                  <a:tcPr marL="9525" marR="9525" marT="9525" marB="0" anchor="b"/>
                </a:tc>
              </a:tr>
              <a:tr h="234315">
                <a:tc>
                  <a:txBody>
                    <a:bodyPr/>
                    <a:lstStyle/>
                    <a:p>
                      <a:pPr algn="l" fontAlgn="b"/>
                      <a:r>
                        <a:rPr lang="en-US" sz="1400" u="none" strike="noStrike" baseline="0">
                          <a:effectLst/>
                        </a:rPr>
                        <a:t>REMEDIATION</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a:effectLst/>
                        </a:rPr>
                        <a:t>           3.70 </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a:effectLst/>
                        </a:rPr>
                        <a:t>                5.18 </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a:effectLst/>
                        </a:rPr>
                        <a:t>                 1.48 </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dirty="0">
                          <a:effectLst/>
                        </a:rPr>
                        <a:t>WPS/WIS TOSA Accounting Change</a:t>
                      </a:r>
                      <a:endParaRPr lang="en-US" sz="1400" b="0" i="0" u="none" strike="noStrike" baseline="0" dirty="0">
                        <a:effectLst/>
                        <a:latin typeface="Geneva"/>
                      </a:endParaRPr>
                    </a:p>
                  </a:txBody>
                  <a:tcPr marL="9525" marR="9525" marT="9525" marB="0" anchor="b"/>
                </a:tc>
              </a:tr>
              <a:tr h="217170">
                <a:tc>
                  <a:txBody>
                    <a:bodyPr/>
                    <a:lstStyle/>
                    <a:p>
                      <a:pPr algn="l" fontAlgn="b"/>
                      <a:r>
                        <a:rPr lang="en-US" sz="1400" u="none" strike="noStrike" baseline="0">
                          <a:effectLst/>
                        </a:rPr>
                        <a:t>BILINGUAL/HI-C</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a:effectLst/>
                        </a:rPr>
                        <a:t>           1.20 </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a:effectLst/>
                        </a:rPr>
                        <a:t>                1.55 </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a:effectLst/>
                        </a:rPr>
                        <a:t>                 0.35 </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dirty="0">
                          <a:effectLst/>
                        </a:rPr>
                        <a:t> </a:t>
                      </a:r>
                      <a:endParaRPr lang="en-US" sz="1400" b="0" i="0" u="none" strike="noStrike" baseline="0" dirty="0">
                        <a:effectLst/>
                        <a:latin typeface="Geneva"/>
                      </a:endParaRPr>
                    </a:p>
                  </a:txBody>
                  <a:tcPr marL="9525" marR="9525" marT="9525" marB="0" anchor="b"/>
                </a:tc>
              </a:tr>
              <a:tr h="217170">
                <a:tc>
                  <a:txBody>
                    <a:bodyPr/>
                    <a:lstStyle/>
                    <a:p>
                      <a:pPr algn="l" fontAlgn="b"/>
                      <a:r>
                        <a:rPr lang="en-US" sz="1400" u="none" strike="noStrike" baseline="0">
                          <a:effectLst/>
                        </a:rPr>
                        <a:t>DISTRICT SUPPORT</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a:effectLst/>
                        </a:rPr>
                        <a:t>           1.00 </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a:effectLst/>
                        </a:rPr>
                        <a:t>                1.00 </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a:effectLst/>
                        </a:rPr>
                        <a:t>                    -   </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dirty="0">
                          <a:effectLst/>
                        </a:rPr>
                        <a:t> </a:t>
                      </a:r>
                      <a:endParaRPr lang="en-US" sz="1400" b="0" i="0" u="none" strike="noStrike" baseline="0" dirty="0">
                        <a:effectLst/>
                        <a:latin typeface="Geneva"/>
                      </a:endParaRPr>
                    </a:p>
                  </a:txBody>
                  <a:tcPr marL="9525" marR="9525" marT="9525" marB="0" anchor="b"/>
                </a:tc>
              </a:tr>
              <a:tr h="217170">
                <a:tc>
                  <a:txBody>
                    <a:bodyPr/>
                    <a:lstStyle/>
                    <a:p>
                      <a:pPr algn="l" fontAlgn="b"/>
                      <a:r>
                        <a:rPr lang="en-US" sz="1400" u="none" strike="noStrike" baseline="0">
                          <a:effectLst/>
                        </a:rPr>
                        <a:t> </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a:effectLst/>
                        </a:rPr>
                        <a:t> </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a:effectLst/>
                        </a:rPr>
                        <a:t> </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a:effectLst/>
                        </a:rPr>
                        <a:t> </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dirty="0">
                          <a:effectLst/>
                        </a:rPr>
                        <a:t> </a:t>
                      </a:r>
                      <a:endParaRPr lang="en-US" sz="1400" b="0" i="0" u="none" strike="noStrike" baseline="0" dirty="0">
                        <a:effectLst/>
                        <a:latin typeface="Geneva"/>
                      </a:endParaRPr>
                    </a:p>
                  </a:txBody>
                  <a:tcPr marL="9525" marR="9525" marT="9525" marB="0" anchor="b"/>
                </a:tc>
              </a:tr>
              <a:tr h="217170">
                <a:tc>
                  <a:txBody>
                    <a:bodyPr/>
                    <a:lstStyle/>
                    <a:p>
                      <a:pPr algn="l" fontAlgn="b"/>
                      <a:r>
                        <a:rPr lang="en-US" sz="1400" u="none" strike="noStrike" baseline="0" dirty="0">
                          <a:effectLst/>
                        </a:rPr>
                        <a:t>TOTAL </a:t>
                      </a:r>
                      <a:r>
                        <a:rPr lang="en-US" sz="1400" u="none" strike="noStrike" baseline="0" dirty="0" smtClean="0">
                          <a:effectLst/>
                        </a:rPr>
                        <a:t>CERT/ADMIN</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a:effectLst/>
                        </a:rPr>
                        <a:t>        146.22 </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a:effectLst/>
                        </a:rPr>
                        <a:t>             153.75 </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a:effectLst/>
                        </a:rPr>
                        <a:t>                 7.53 </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dirty="0">
                          <a:effectLst/>
                        </a:rPr>
                        <a:t> </a:t>
                      </a:r>
                      <a:endParaRPr lang="en-US" sz="1400" b="0" i="0" u="none" strike="noStrike" baseline="0" dirty="0">
                        <a:effectLst/>
                        <a:latin typeface="Geneva"/>
                      </a:endParaRPr>
                    </a:p>
                  </a:txBody>
                  <a:tcPr marL="9525" marR="9525" marT="9525" marB="0" anchor="b"/>
                </a:tc>
              </a:tr>
            </a:tbl>
          </a:graphicData>
        </a:graphic>
      </p:graphicFrame>
    </p:spTree>
    <p:extLst>
      <p:ext uri="{BB962C8B-B14F-4D97-AF65-F5344CB8AC3E}">
        <p14:creationId xmlns:p14="http://schemas.microsoft.com/office/powerpoint/2010/main" val="3307642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Classified Staff</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137718611"/>
              </p:ext>
            </p:extLst>
          </p:nvPr>
        </p:nvGraphicFramePr>
        <p:xfrm>
          <a:off x="762000" y="1981202"/>
          <a:ext cx="7696200" cy="4604787"/>
        </p:xfrm>
        <a:graphic>
          <a:graphicData uri="http://schemas.openxmlformats.org/drawingml/2006/table">
            <a:tbl>
              <a:tblPr>
                <a:tableStyleId>{5C22544A-7EE6-4342-B048-85BDC9FD1C3A}</a:tableStyleId>
              </a:tblPr>
              <a:tblGrid>
                <a:gridCol w="1936963"/>
                <a:gridCol w="885468"/>
                <a:gridCol w="1121594"/>
                <a:gridCol w="1151110"/>
                <a:gridCol w="2601065"/>
              </a:tblGrid>
              <a:tr h="266302">
                <a:tc>
                  <a:txBody>
                    <a:bodyPr/>
                    <a:lstStyle/>
                    <a:p>
                      <a:pPr algn="ctr" fontAlgn="b"/>
                      <a:r>
                        <a:rPr lang="en-US" sz="1200" b="1" u="sng" strike="noStrike" dirty="0">
                          <a:effectLst/>
                        </a:rPr>
                        <a:t>PROGRAM</a:t>
                      </a:r>
                      <a:endParaRPr lang="en-US" sz="1200" b="1" i="0" u="sng" strike="noStrike" dirty="0">
                        <a:effectLst/>
                        <a:latin typeface="Geneva"/>
                      </a:endParaRPr>
                    </a:p>
                  </a:txBody>
                  <a:tcPr marL="9525" marR="9525" marT="9525" marB="0" anchor="b"/>
                </a:tc>
                <a:tc>
                  <a:txBody>
                    <a:bodyPr/>
                    <a:lstStyle/>
                    <a:p>
                      <a:pPr algn="ctr" fontAlgn="b"/>
                      <a:r>
                        <a:rPr lang="en-US" sz="1200" b="1" u="sng" strike="noStrike" dirty="0">
                          <a:effectLst/>
                        </a:rPr>
                        <a:t>15-16</a:t>
                      </a:r>
                      <a:endParaRPr lang="en-US" sz="1200" b="1" i="0" u="sng" strike="noStrike" dirty="0">
                        <a:effectLst/>
                        <a:latin typeface="Geneva"/>
                      </a:endParaRPr>
                    </a:p>
                  </a:txBody>
                  <a:tcPr marL="9525" marR="9525" marT="9525" marB="0" anchor="b"/>
                </a:tc>
                <a:tc>
                  <a:txBody>
                    <a:bodyPr/>
                    <a:lstStyle/>
                    <a:p>
                      <a:pPr algn="ctr" fontAlgn="b"/>
                      <a:r>
                        <a:rPr lang="en-US" sz="1200" b="1" u="sng" strike="noStrike" dirty="0">
                          <a:effectLst/>
                        </a:rPr>
                        <a:t>16-17</a:t>
                      </a:r>
                      <a:endParaRPr lang="en-US" sz="1200" b="1" i="0" u="sng" strike="noStrike" dirty="0">
                        <a:effectLst/>
                        <a:latin typeface="Geneva"/>
                      </a:endParaRPr>
                    </a:p>
                  </a:txBody>
                  <a:tcPr marL="9525" marR="9525" marT="9525" marB="0" anchor="b"/>
                </a:tc>
                <a:tc>
                  <a:txBody>
                    <a:bodyPr/>
                    <a:lstStyle/>
                    <a:p>
                      <a:pPr algn="ctr" fontAlgn="b"/>
                      <a:r>
                        <a:rPr lang="en-US" sz="1200" b="1" u="sng" strike="noStrike" dirty="0">
                          <a:effectLst/>
                        </a:rPr>
                        <a:t>DIFFERENCE</a:t>
                      </a:r>
                      <a:endParaRPr lang="en-US" sz="1200" b="1" i="0" u="sng" strike="noStrike" dirty="0">
                        <a:effectLst/>
                        <a:latin typeface="Geneva"/>
                      </a:endParaRPr>
                    </a:p>
                  </a:txBody>
                  <a:tcPr marL="9525" marR="9525" marT="9525" marB="0" anchor="b"/>
                </a:tc>
                <a:tc>
                  <a:txBody>
                    <a:bodyPr/>
                    <a:lstStyle/>
                    <a:p>
                      <a:pPr algn="l" fontAlgn="b"/>
                      <a:r>
                        <a:rPr lang="en-US" sz="1200" b="1" u="sng" strike="noStrike" dirty="0">
                          <a:effectLst/>
                        </a:rPr>
                        <a:t>EXPLANATION</a:t>
                      </a:r>
                      <a:endParaRPr lang="en-US" sz="1200" b="1" i="0" u="sng" strike="noStrike" dirty="0">
                        <a:effectLst/>
                        <a:latin typeface="Geneva"/>
                      </a:endParaRPr>
                    </a:p>
                  </a:txBody>
                  <a:tcPr marL="9525" marR="9525" marT="9525" marB="0" anchor="b"/>
                </a:tc>
              </a:tr>
              <a:tr h="266302">
                <a:tc>
                  <a:txBody>
                    <a:bodyPr/>
                    <a:lstStyle/>
                    <a:p>
                      <a:pPr algn="l" fontAlgn="b"/>
                      <a:r>
                        <a:rPr lang="en-US" sz="1200" u="none" strike="noStrike" dirty="0">
                          <a:effectLst/>
                        </a:rPr>
                        <a:t>BASIC ED</a:t>
                      </a:r>
                      <a:endParaRPr lang="en-US" sz="1200" b="0" i="0" u="none" strike="noStrike" dirty="0">
                        <a:effectLst/>
                        <a:latin typeface="Geneva"/>
                      </a:endParaRPr>
                    </a:p>
                  </a:txBody>
                  <a:tcPr marL="9525" marR="9525" marT="9525" marB="0" anchor="b"/>
                </a:tc>
                <a:tc>
                  <a:txBody>
                    <a:bodyPr/>
                    <a:lstStyle/>
                    <a:p>
                      <a:pPr algn="l" fontAlgn="b"/>
                      <a:r>
                        <a:rPr lang="en-US" sz="1200" u="none" strike="noStrike">
                          <a:effectLst/>
                        </a:rPr>
                        <a:t>         25.93 </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28.59 </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2.66 </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LPN (Nurse), Recess/Lunch </a:t>
                      </a:r>
                      <a:r>
                        <a:rPr lang="en-US" sz="1200" u="none" strike="noStrike" dirty="0" smtClean="0">
                          <a:effectLst/>
                        </a:rPr>
                        <a:t>Supervision, Behavior Specialist</a:t>
                      </a:r>
                      <a:endParaRPr lang="en-US" sz="1200" b="0" i="0" u="none" strike="noStrike" dirty="0">
                        <a:effectLst/>
                        <a:latin typeface="Geneva"/>
                      </a:endParaRPr>
                    </a:p>
                  </a:txBody>
                  <a:tcPr marL="9525" marR="9525" marT="9525" marB="0" anchor="b"/>
                </a:tc>
              </a:tr>
              <a:tr h="266302">
                <a:tc>
                  <a:txBody>
                    <a:bodyPr/>
                    <a:lstStyle/>
                    <a:p>
                      <a:pPr algn="l" fontAlgn="b"/>
                      <a:r>
                        <a:rPr lang="en-US" sz="1200" u="none" strike="noStrike">
                          <a:effectLst/>
                        </a:rPr>
                        <a:t>ALTERNATIVE ED</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0.84 </a:t>
                      </a:r>
                      <a:endParaRPr lang="en-US" sz="1200" b="0" i="0" u="none" strike="noStrike" dirty="0">
                        <a:effectLst/>
                        <a:latin typeface="Geneva"/>
                      </a:endParaRPr>
                    </a:p>
                  </a:txBody>
                  <a:tcPr marL="9525" marR="9525" marT="9525" marB="0" anchor="b"/>
                </a:tc>
                <a:tc>
                  <a:txBody>
                    <a:bodyPr/>
                    <a:lstStyle/>
                    <a:p>
                      <a:pPr algn="l" fontAlgn="b"/>
                      <a:r>
                        <a:rPr lang="en-US" sz="1200" u="none" strike="noStrike">
                          <a:effectLst/>
                        </a:rPr>
                        <a:t>                1.07 </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0.23 </a:t>
                      </a:r>
                      <a:endParaRPr lang="en-US" sz="1200" b="0" i="0" u="none" strike="noStrike">
                        <a:effectLst/>
                        <a:latin typeface="Geneva"/>
                      </a:endParaRPr>
                    </a:p>
                  </a:txBody>
                  <a:tcPr marL="9525" marR="9525" marT="9525" marB="0" anchor="b"/>
                </a:tc>
                <a:tc>
                  <a:txBody>
                    <a:bodyPr/>
                    <a:lstStyle/>
                    <a:p>
                      <a:pPr algn="l" fontAlgn="b"/>
                      <a:endParaRPr lang="en-US" sz="1200" b="0" i="0" u="none" strike="noStrike">
                        <a:effectLst/>
                        <a:latin typeface="Geneva"/>
                      </a:endParaRPr>
                    </a:p>
                  </a:txBody>
                  <a:tcPr marL="9525" marR="9525" marT="9525" marB="0" anchor="b"/>
                </a:tc>
              </a:tr>
              <a:tr h="266302">
                <a:tc>
                  <a:txBody>
                    <a:bodyPr/>
                    <a:lstStyle/>
                    <a:p>
                      <a:pPr algn="l" fontAlgn="b"/>
                      <a:r>
                        <a:rPr lang="en-US" sz="1200" u="none" strike="noStrike">
                          <a:effectLst/>
                        </a:rPr>
                        <a:t>SPECIAL ED</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20.36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20.61 </a:t>
                      </a:r>
                      <a:endParaRPr lang="en-US" sz="1200" b="0" i="0" u="none" strike="noStrike" dirty="0">
                        <a:effectLst/>
                        <a:latin typeface="Geneva"/>
                      </a:endParaRPr>
                    </a:p>
                  </a:txBody>
                  <a:tcPr marL="9525" marR="9525" marT="9525" marB="0" anchor="b"/>
                </a:tc>
                <a:tc>
                  <a:txBody>
                    <a:bodyPr/>
                    <a:lstStyle/>
                    <a:p>
                      <a:pPr algn="l" fontAlgn="b"/>
                      <a:r>
                        <a:rPr lang="en-US" sz="1200" u="none" strike="noStrike">
                          <a:effectLst/>
                        </a:rPr>
                        <a:t>                 0.25 </a:t>
                      </a:r>
                      <a:endParaRPr lang="en-US" sz="1200" b="0" i="0" u="none" strike="noStrike">
                        <a:effectLst/>
                        <a:latin typeface="Geneva"/>
                      </a:endParaRPr>
                    </a:p>
                  </a:txBody>
                  <a:tcPr marL="9525" marR="9525" marT="9525" marB="0" anchor="b"/>
                </a:tc>
                <a:tc>
                  <a:txBody>
                    <a:bodyPr/>
                    <a:lstStyle/>
                    <a:p>
                      <a:pPr algn="l" fontAlgn="b"/>
                      <a:endParaRPr lang="en-US" sz="1200" b="0" i="0" u="none" strike="noStrike">
                        <a:effectLst/>
                        <a:latin typeface="Geneva"/>
                      </a:endParaRPr>
                    </a:p>
                  </a:txBody>
                  <a:tcPr marL="9525" marR="9525" marT="9525" marB="0" anchor="b"/>
                </a:tc>
              </a:tr>
              <a:tr h="266302">
                <a:tc>
                  <a:txBody>
                    <a:bodyPr/>
                    <a:lstStyle/>
                    <a:p>
                      <a:pPr algn="l" fontAlgn="b"/>
                      <a:r>
                        <a:rPr lang="en-US" sz="1200" u="none" strike="noStrike">
                          <a:effectLst/>
                        </a:rPr>
                        <a:t>CTE</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0.60 </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0.84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0.24 </a:t>
                      </a:r>
                      <a:endParaRPr lang="en-US" sz="1200" b="0" i="0" u="none" strike="noStrike" dirty="0">
                        <a:effectLst/>
                        <a:latin typeface="Geneva"/>
                      </a:endParaRPr>
                    </a:p>
                  </a:txBody>
                  <a:tcPr marL="9525" marR="9525" marT="9525" marB="0" anchor="b"/>
                </a:tc>
                <a:tc>
                  <a:txBody>
                    <a:bodyPr/>
                    <a:lstStyle/>
                    <a:p>
                      <a:pPr algn="l" fontAlgn="b"/>
                      <a:endParaRPr lang="en-US" sz="1200" b="0" i="0" u="none" strike="noStrike" dirty="0">
                        <a:effectLst/>
                        <a:latin typeface="Geneva"/>
                      </a:endParaRPr>
                    </a:p>
                  </a:txBody>
                  <a:tcPr marL="9525" marR="9525" marT="9525" marB="0" anchor="b"/>
                </a:tc>
              </a:tr>
              <a:tr h="266302">
                <a:tc>
                  <a:txBody>
                    <a:bodyPr/>
                    <a:lstStyle/>
                    <a:p>
                      <a:pPr algn="l" fontAlgn="b"/>
                      <a:r>
                        <a:rPr lang="en-US" sz="1200" u="none" strike="noStrike">
                          <a:effectLst/>
                        </a:rPr>
                        <a:t>REMEDIATION</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10.69 </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10.22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(0.47)</a:t>
                      </a:r>
                      <a:endParaRPr lang="en-US" sz="1200" b="0" i="0" u="none" strike="noStrike" dirty="0">
                        <a:effectLst/>
                        <a:latin typeface="Geneva"/>
                      </a:endParaRPr>
                    </a:p>
                  </a:txBody>
                  <a:tcPr marL="9525" marR="9525" marT="9525" marB="0" anchor="b"/>
                </a:tc>
                <a:tc>
                  <a:txBody>
                    <a:bodyPr/>
                    <a:lstStyle/>
                    <a:p>
                      <a:pPr algn="l" fontAlgn="b"/>
                      <a:endParaRPr lang="en-US" sz="1200" b="0" i="0" u="none" strike="noStrike">
                        <a:effectLst/>
                        <a:latin typeface="Geneva"/>
                      </a:endParaRPr>
                    </a:p>
                  </a:txBody>
                  <a:tcPr marL="9525" marR="9525" marT="9525" marB="0" anchor="b"/>
                </a:tc>
              </a:tr>
              <a:tr h="266302">
                <a:tc>
                  <a:txBody>
                    <a:bodyPr/>
                    <a:lstStyle/>
                    <a:p>
                      <a:pPr algn="l" fontAlgn="b"/>
                      <a:r>
                        <a:rPr lang="en-US" sz="1200" u="none" strike="noStrike">
                          <a:effectLst/>
                        </a:rPr>
                        <a:t>STATE BILINGUAL</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1.79 </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1.61 </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(0.18)</a:t>
                      </a:r>
                      <a:endParaRPr lang="en-US" sz="1200" b="0" i="0" u="none" strike="noStrike" dirty="0">
                        <a:effectLst/>
                        <a:latin typeface="Geneva"/>
                      </a:endParaRPr>
                    </a:p>
                  </a:txBody>
                  <a:tcPr marL="9525" marR="9525" marT="9525" marB="0" anchor="b"/>
                </a:tc>
                <a:tc>
                  <a:txBody>
                    <a:bodyPr/>
                    <a:lstStyle/>
                    <a:p>
                      <a:pPr algn="l" fontAlgn="b"/>
                      <a:endParaRPr lang="en-US" sz="1200" b="0" i="0" u="none" strike="noStrike">
                        <a:effectLst/>
                        <a:latin typeface="Geneva"/>
                      </a:endParaRPr>
                    </a:p>
                  </a:txBody>
                  <a:tcPr marL="9525" marR="9525" marT="9525" marB="0" anchor="b"/>
                </a:tc>
              </a:tr>
              <a:tr h="266302">
                <a:tc>
                  <a:txBody>
                    <a:bodyPr/>
                    <a:lstStyle/>
                    <a:p>
                      <a:pPr algn="l" fontAlgn="b"/>
                      <a:r>
                        <a:rPr lang="en-US" sz="1200" u="none" strike="noStrike">
                          <a:effectLst/>
                        </a:rPr>
                        <a:t>DAYCARE</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1.95 </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2.12 </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0.17 </a:t>
                      </a:r>
                      <a:endParaRPr lang="en-US" sz="1200" b="0" i="0" u="none" strike="noStrike" dirty="0">
                        <a:effectLst/>
                        <a:latin typeface="Geneva"/>
                      </a:endParaRPr>
                    </a:p>
                  </a:txBody>
                  <a:tcPr marL="9525" marR="9525" marT="9525" marB="0" anchor="b"/>
                </a:tc>
                <a:tc>
                  <a:txBody>
                    <a:bodyPr/>
                    <a:lstStyle/>
                    <a:p>
                      <a:pPr algn="l" fontAlgn="b"/>
                      <a:endParaRPr lang="en-US" sz="1200" b="0" i="0" u="none" strike="noStrike" dirty="0">
                        <a:effectLst/>
                        <a:latin typeface="Geneva"/>
                      </a:endParaRPr>
                    </a:p>
                  </a:txBody>
                  <a:tcPr marL="9525" marR="9525" marT="9525" marB="0" anchor="b"/>
                </a:tc>
              </a:tr>
              <a:tr h="516939">
                <a:tc>
                  <a:txBody>
                    <a:bodyPr/>
                    <a:lstStyle/>
                    <a:p>
                      <a:pPr algn="l" fontAlgn="b"/>
                      <a:r>
                        <a:rPr lang="en-US" sz="1200" u="none" strike="noStrike">
                          <a:effectLst/>
                        </a:rPr>
                        <a:t>SUPT/BUSINESS/HR/COMMUNICATIONS</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5.61 </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6.38 </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0.77 </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HR Coordinator, Registrar</a:t>
                      </a:r>
                      <a:endParaRPr lang="en-US" sz="1200" b="0" i="0" u="none" strike="noStrike" dirty="0">
                        <a:effectLst/>
                        <a:latin typeface="Geneva"/>
                      </a:endParaRPr>
                    </a:p>
                  </a:txBody>
                  <a:tcPr marL="9525" marR="9525" marT="9525" marB="0" anchor="b"/>
                </a:tc>
              </a:tr>
              <a:tr h="516939">
                <a:tc>
                  <a:txBody>
                    <a:bodyPr/>
                    <a:lstStyle/>
                    <a:p>
                      <a:pPr algn="l" fontAlgn="b"/>
                      <a:r>
                        <a:rPr lang="en-US" sz="1200" u="none" strike="noStrike">
                          <a:effectLst/>
                        </a:rPr>
                        <a:t>GROUNDS/CUSTODIAL/MAINTENANCE</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23.24 </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23.64 </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0.40 </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Maintenance/HVAC</a:t>
                      </a:r>
                      <a:endParaRPr lang="en-US" sz="1200" b="0" i="0" u="none" strike="noStrike" dirty="0">
                        <a:effectLst/>
                        <a:latin typeface="Geneva"/>
                      </a:endParaRPr>
                    </a:p>
                  </a:txBody>
                  <a:tcPr marL="9525" marR="9525" marT="9525" marB="0" anchor="b"/>
                </a:tc>
              </a:tr>
              <a:tr h="266302">
                <a:tc>
                  <a:txBody>
                    <a:bodyPr/>
                    <a:lstStyle/>
                    <a:p>
                      <a:pPr algn="l" fontAlgn="b"/>
                      <a:r>
                        <a:rPr lang="en-US" sz="1200" u="none" strike="noStrike">
                          <a:effectLst/>
                        </a:rPr>
                        <a:t>TECHNOLOGY</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4.00 </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4.00 </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   </a:t>
                      </a:r>
                      <a:endParaRPr lang="en-US" sz="1200" b="0" i="0" u="none" strike="noStrike">
                        <a:effectLst/>
                        <a:latin typeface="Geneva"/>
                      </a:endParaRPr>
                    </a:p>
                  </a:txBody>
                  <a:tcPr marL="9525" marR="9525" marT="9525" marB="0" anchor="b"/>
                </a:tc>
                <a:tc>
                  <a:txBody>
                    <a:bodyPr/>
                    <a:lstStyle/>
                    <a:p>
                      <a:pPr algn="l" fontAlgn="b"/>
                      <a:endParaRPr lang="en-US" sz="1200" b="0" i="0" u="none" strike="noStrike" dirty="0">
                        <a:effectLst/>
                        <a:latin typeface="Geneva"/>
                      </a:endParaRPr>
                    </a:p>
                  </a:txBody>
                  <a:tcPr marL="9525" marR="9525" marT="9525" marB="0" anchor="b"/>
                </a:tc>
              </a:tr>
              <a:tr h="266302">
                <a:tc>
                  <a:txBody>
                    <a:bodyPr/>
                    <a:lstStyle/>
                    <a:p>
                      <a:pPr algn="l" fontAlgn="b"/>
                      <a:r>
                        <a:rPr lang="en-US" sz="1200" u="none" strike="noStrike">
                          <a:effectLst/>
                        </a:rPr>
                        <a:t>FOOD SERVICE</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7.79 </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7.65 </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(0.14)</a:t>
                      </a:r>
                      <a:endParaRPr lang="en-US" sz="1200" b="0" i="0" u="none" strike="noStrike">
                        <a:effectLst/>
                        <a:latin typeface="Geneva"/>
                      </a:endParaRPr>
                    </a:p>
                  </a:txBody>
                  <a:tcPr marL="9525" marR="9525" marT="9525" marB="0" anchor="b"/>
                </a:tc>
                <a:tc>
                  <a:txBody>
                    <a:bodyPr/>
                    <a:lstStyle/>
                    <a:p>
                      <a:pPr algn="l" fontAlgn="b"/>
                      <a:endParaRPr lang="en-US" sz="1200" b="0" i="0" u="none" strike="noStrike" dirty="0">
                        <a:effectLst/>
                        <a:latin typeface="Geneva"/>
                      </a:endParaRPr>
                    </a:p>
                  </a:txBody>
                  <a:tcPr marL="9525" marR="9525" marT="9525" marB="0" anchor="b"/>
                </a:tc>
              </a:tr>
              <a:tr h="266302">
                <a:tc>
                  <a:txBody>
                    <a:bodyPr/>
                    <a:lstStyle/>
                    <a:p>
                      <a:pPr algn="l" fontAlgn="b"/>
                      <a:r>
                        <a:rPr lang="en-US" sz="1200" u="none" strike="noStrike">
                          <a:effectLst/>
                        </a:rPr>
                        <a:t>TRANSPORTATION/ADMIN</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46.43 </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44.29 </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(2.14)</a:t>
                      </a:r>
                      <a:endParaRPr lang="en-US" sz="1200" b="0" i="0" u="none" strike="noStrike">
                        <a:effectLst/>
                        <a:latin typeface="Geneva"/>
                      </a:endParaRPr>
                    </a:p>
                  </a:txBody>
                  <a:tcPr marL="9525" marR="9525" marT="9525" marB="0" anchor="b"/>
                </a:tc>
                <a:tc>
                  <a:txBody>
                    <a:bodyPr/>
                    <a:lstStyle/>
                    <a:p>
                      <a:pPr algn="l" fontAlgn="b"/>
                      <a:r>
                        <a:rPr lang="en-US" sz="1200" u="none" strike="noStrike" dirty="0" smtClean="0">
                          <a:effectLst/>
                        </a:rPr>
                        <a:t>Change in budgeting practice.</a:t>
                      </a:r>
                      <a:endParaRPr lang="en-US" sz="1200" b="0" i="0" u="none" strike="noStrike" dirty="0">
                        <a:effectLst/>
                        <a:latin typeface="Geneva"/>
                      </a:endParaRPr>
                    </a:p>
                  </a:txBody>
                  <a:tcPr marL="9525" marR="9525" marT="9525" marB="0" anchor="b"/>
                </a:tc>
              </a:tr>
              <a:tr h="266302">
                <a:tc>
                  <a:txBody>
                    <a:bodyPr/>
                    <a:lstStyle/>
                    <a:p>
                      <a:pPr algn="l" fontAlgn="b"/>
                      <a:endParaRPr lang="en-US" sz="1200" b="0" i="0" u="none" strike="noStrike">
                        <a:effectLst/>
                        <a:latin typeface="Geneva"/>
                      </a:endParaRPr>
                    </a:p>
                  </a:txBody>
                  <a:tcPr marL="9525" marR="9525" marT="9525" marB="0" anchor="b"/>
                </a:tc>
                <a:tc>
                  <a:txBody>
                    <a:bodyPr/>
                    <a:lstStyle/>
                    <a:p>
                      <a:pPr algn="l" fontAlgn="b"/>
                      <a:endParaRPr lang="en-US" sz="1200" b="0" i="0" u="none" strike="noStrike">
                        <a:effectLst/>
                        <a:latin typeface="Geneva"/>
                      </a:endParaRPr>
                    </a:p>
                  </a:txBody>
                  <a:tcPr marL="9525" marR="9525" marT="9525" marB="0" anchor="b"/>
                </a:tc>
                <a:tc>
                  <a:txBody>
                    <a:bodyPr/>
                    <a:lstStyle/>
                    <a:p>
                      <a:pPr algn="l" fontAlgn="b"/>
                      <a:endParaRPr lang="en-US" sz="1200" b="0" i="0" u="none" strike="noStrike">
                        <a:effectLst/>
                        <a:latin typeface="Geneva"/>
                      </a:endParaRPr>
                    </a:p>
                  </a:txBody>
                  <a:tcPr marL="9525" marR="9525" marT="9525" marB="0" anchor="b"/>
                </a:tc>
                <a:tc>
                  <a:txBody>
                    <a:bodyPr/>
                    <a:lstStyle/>
                    <a:p>
                      <a:pPr algn="l" fontAlgn="b"/>
                      <a:endParaRPr lang="en-US" sz="1200" b="0" i="0" u="none" strike="noStrike">
                        <a:effectLst/>
                        <a:latin typeface="Geneva"/>
                      </a:endParaRPr>
                    </a:p>
                  </a:txBody>
                  <a:tcPr marL="9525" marR="9525" marT="9525" marB="0" anchor="b"/>
                </a:tc>
                <a:tc>
                  <a:txBody>
                    <a:bodyPr/>
                    <a:lstStyle/>
                    <a:p>
                      <a:pPr algn="l" fontAlgn="b"/>
                      <a:endParaRPr lang="en-US" sz="1200" b="0" i="0" u="none" strike="noStrike" dirty="0">
                        <a:effectLst/>
                        <a:latin typeface="Geneva"/>
                      </a:endParaRPr>
                    </a:p>
                  </a:txBody>
                  <a:tcPr marL="9525" marR="9525" marT="9525" marB="0" anchor="b"/>
                </a:tc>
              </a:tr>
              <a:tr h="266302">
                <a:tc>
                  <a:txBody>
                    <a:bodyPr/>
                    <a:lstStyle/>
                    <a:p>
                      <a:pPr algn="l" fontAlgn="b"/>
                      <a:r>
                        <a:rPr lang="en-US" sz="1200" u="none" strike="noStrike">
                          <a:effectLst/>
                        </a:rPr>
                        <a:t>TOTAL CLASSIFIED STAFF</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149.23 </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151.02 </a:t>
                      </a:r>
                      <a:endParaRPr lang="en-US" sz="1200" b="0" i="0" u="none" strike="noStrike">
                        <a:effectLst/>
                        <a:latin typeface="Geneva"/>
                      </a:endParaRPr>
                    </a:p>
                  </a:txBody>
                  <a:tcPr marL="9525" marR="9525" marT="9525" marB="0" anchor="b"/>
                </a:tc>
                <a:tc>
                  <a:txBody>
                    <a:bodyPr/>
                    <a:lstStyle/>
                    <a:p>
                      <a:pPr algn="l" fontAlgn="b"/>
                      <a:r>
                        <a:rPr lang="en-US" sz="1200" u="none" strike="noStrike">
                          <a:effectLst/>
                        </a:rPr>
                        <a:t>                 1.79 </a:t>
                      </a:r>
                      <a:endParaRPr lang="en-US" sz="1200" b="0" i="0" u="none" strike="noStrike">
                        <a:effectLst/>
                        <a:latin typeface="Geneva"/>
                      </a:endParaRPr>
                    </a:p>
                  </a:txBody>
                  <a:tcPr marL="9525" marR="9525" marT="9525" marB="0" anchor="b"/>
                </a:tc>
                <a:tc>
                  <a:txBody>
                    <a:bodyPr/>
                    <a:lstStyle/>
                    <a:p>
                      <a:pPr algn="l" fontAlgn="b"/>
                      <a:endParaRPr lang="en-US" sz="1200" b="0" i="0" u="none" strike="noStrike" dirty="0">
                        <a:effectLst/>
                        <a:latin typeface="Geneva"/>
                      </a:endParaRPr>
                    </a:p>
                  </a:txBody>
                  <a:tcPr marL="9525" marR="9525" marT="9525" marB="0" anchor="b"/>
                </a:tc>
              </a:tr>
            </a:tbl>
          </a:graphicData>
        </a:graphic>
      </p:graphicFrame>
    </p:spTree>
    <p:extLst>
      <p:ext uri="{BB962C8B-B14F-4D97-AF65-F5344CB8AC3E}">
        <p14:creationId xmlns:p14="http://schemas.microsoft.com/office/powerpoint/2010/main" val="3461644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48000" y="2895600"/>
            <a:ext cx="5410200" cy="2133600"/>
          </a:xfrm>
        </p:spPr>
        <p:txBody>
          <a:bodyPr>
            <a:normAutofit/>
          </a:bodyPr>
          <a:lstStyle/>
          <a:p>
            <a:r>
              <a:rPr lang="en-US" dirty="0" smtClean="0"/>
              <a:t>Capital Projects  </a:t>
            </a:r>
          </a:p>
          <a:p>
            <a:r>
              <a:rPr lang="en-US" dirty="0" smtClean="0"/>
              <a:t>Debt Service</a:t>
            </a:r>
          </a:p>
          <a:p>
            <a:r>
              <a:rPr lang="en-US" dirty="0" smtClean="0"/>
              <a:t>ASB	 </a:t>
            </a:r>
          </a:p>
          <a:p>
            <a:r>
              <a:rPr lang="en-US" dirty="0" smtClean="0"/>
              <a:t>Transportation vehicle</a:t>
            </a:r>
            <a:endParaRPr lang="en-US" dirty="0"/>
          </a:p>
        </p:txBody>
      </p:sp>
      <p:sp>
        <p:nvSpPr>
          <p:cNvPr id="2" name="Title 1"/>
          <p:cNvSpPr>
            <a:spLocks noGrp="1"/>
          </p:cNvSpPr>
          <p:nvPr>
            <p:ph type="title"/>
          </p:nvPr>
        </p:nvSpPr>
        <p:spPr>
          <a:xfrm>
            <a:off x="1371600" y="1219200"/>
            <a:ext cx="6858000" cy="1362075"/>
          </a:xfrm>
        </p:spPr>
        <p:txBody>
          <a:bodyPr/>
          <a:lstStyle/>
          <a:p>
            <a:r>
              <a:rPr lang="en-US" dirty="0" smtClean="0">
                <a:effectLst>
                  <a:reflection blurRad="6350" stA="55000" endA="300" endPos="45500" dir="5400000" sy="-100000" algn="bl" rotWithShape="0"/>
                </a:effectLst>
              </a:rPr>
              <a:t>Other Funds</a:t>
            </a:r>
            <a:endParaRPr lang="en-US" dirty="0">
              <a:effectLst>
                <a:reflection blurRad="6350" stA="55000" endA="300" endPos="45500" dir="5400000" sy="-100000" algn="bl" rotWithShape="0"/>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0"/>
            <a:ext cx="8153400" cy="1066800"/>
          </a:xfrm>
        </p:spPr>
        <p:txBody>
          <a:bodyPr/>
          <a:lstStyle/>
          <a:p>
            <a:r>
              <a:rPr lang="en-US" b="1" dirty="0" smtClean="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rPr>
              <a:t>Capital Projects Fund</a:t>
            </a:r>
            <a:endParaRPr lang="en-US" b="1" dirty="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endParaRPr>
          </a:p>
        </p:txBody>
      </p:sp>
      <p:sp>
        <p:nvSpPr>
          <p:cNvPr id="5" name="Content Placeholder 4"/>
          <p:cNvSpPr>
            <a:spLocks noGrp="1"/>
          </p:cNvSpPr>
          <p:nvPr>
            <p:ph sz="quarter" idx="1"/>
          </p:nvPr>
        </p:nvSpPr>
        <p:spPr>
          <a:xfrm>
            <a:off x="533400" y="1981200"/>
            <a:ext cx="8153400" cy="4495800"/>
          </a:xfrm>
          <a:effectLst>
            <a:outerShdw blurRad="76200" dist="12700" dir="2700000" sy="-23000" kx="-800400" algn="bl" rotWithShape="0">
              <a:prstClr val="black">
                <a:alpha val="20000"/>
              </a:prstClr>
            </a:outerShdw>
          </a:effectLst>
        </p:spPr>
        <p:txBody>
          <a:bodyPr/>
          <a:lstStyle/>
          <a:p>
            <a:pPr>
              <a:buClr>
                <a:schemeClr val="bg2">
                  <a:lumMod val="20000"/>
                  <a:lumOff val="80000"/>
                </a:schemeClr>
              </a:buClr>
            </a:pPr>
            <a:r>
              <a:rPr lang="en-US" dirty="0" smtClean="0"/>
              <a:t>Beginning Fund Balance	$533,000</a:t>
            </a:r>
          </a:p>
          <a:p>
            <a:pPr>
              <a:buClr>
                <a:schemeClr val="bg2">
                  <a:lumMod val="20000"/>
                  <a:lumOff val="80000"/>
                </a:schemeClr>
              </a:buClr>
              <a:buNone/>
            </a:pPr>
            <a:endParaRPr lang="en-US" sz="1600" dirty="0" smtClean="0"/>
          </a:p>
          <a:p>
            <a:pPr>
              <a:buClr>
                <a:schemeClr val="bg2">
                  <a:lumMod val="20000"/>
                  <a:lumOff val="80000"/>
                </a:schemeClr>
              </a:buClr>
            </a:pPr>
            <a:r>
              <a:rPr lang="en-US" dirty="0" smtClean="0"/>
              <a:t>Revenues/Other Fin </a:t>
            </a:r>
            <a:r>
              <a:rPr lang="en-US" dirty="0" err="1" smtClean="0"/>
              <a:t>Srce</a:t>
            </a:r>
            <a:r>
              <a:rPr lang="en-US" dirty="0" smtClean="0"/>
              <a:t>	$342,500</a:t>
            </a:r>
          </a:p>
          <a:p>
            <a:pPr>
              <a:buClr>
                <a:schemeClr val="bg2">
                  <a:lumMod val="20000"/>
                  <a:lumOff val="80000"/>
                </a:schemeClr>
              </a:buClr>
              <a:buNone/>
            </a:pPr>
            <a:r>
              <a:rPr lang="en-US" sz="1600" dirty="0" smtClean="0"/>
              <a:t>	</a:t>
            </a:r>
          </a:p>
          <a:p>
            <a:pPr>
              <a:buClr>
                <a:schemeClr val="bg2">
                  <a:lumMod val="20000"/>
                  <a:lumOff val="80000"/>
                </a:schemeClr>
              </a:buClr>
            </a:pPr>
            <a:r>
              <a:rPr lang="en-US" dirty="0" smtClean="0"/>
              <a:t>Expenditures/Fin Uses		$</a:t>
            </a:r>
            <a:r>
              <a:rPr lang="en-US" u="sng" dirty="0" smtClean="0"/>
              <a:t>850,000</a:t>
            </a:r>
          </a:p>
          <a:p>
            <a:pPr>
              <a:buClr>
                <a:schemeClr val="bg2">
                  <a:lumMod val="20000"/>
                  <a:lumOff val="80000"/>
                </a:schemeClr>
              </a:buClr>
              <a:buNone/>
            </a:pPr>
            <a:endParaRPr lang="en-US" sz="1600" dirty="0" smtClean="0"/>
          </a:p>
          <a:p>
            <a:pPr>
              <a:buClr>
                <a:schemeClr val="bg2">
                  <a:lumMod val="20000"/>
                  <a:lumOff val="80000"/>
                </a:schemeClr>
              </a:buClr>
            </a:pPr>
            <a:r>
              <a:rPr lang="en-US" dirty="0" smtClean="0"/>
              <a:t>Ending Fund Balance		$  25,500</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0"/>
            <a:ext cx="8153400" cy="1066800"/>
          </a:xfrm>
        </p:spPr>
        <p:txBody>
          <a:bodyPr/>
          <a:lstStyle/>
          <a:p>
            <a:r>
              <a:rPr lang="en-US" b="1" dirty="0" smtClean="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rPr>
              <a:t>Debt Service Fund</a:t>
            </a:r>
            <a:endParaRPr lang="en-US" b="1" dirty="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endParaRPr>
          </a:p>
        </p:txBody>
      </p:sp>
      <p:sp>
        <p:nvSpPr>
          <p:cNvPr id="5" name="Content Placeholder 4"/>
          <p:cNvSpPr>
            <a:spLocks noGrp="1"/>
          </p:cNvSpPr>
          <p:nvPr>
            <p:ph sz="quarter" idx="1"/>
          </p:nvPr>
        </p:nvSpPr>
        <p:spPr>
          <a:xfrm>
            <a:off x="533400" y="1981200"/>
            <a:ext cx="8153400" cy="4495800"/>
          </a:xfrm>
          <a:effectLst>
            <a:outerShdw blurRad="76200" dist="12700" dir="2700000" sy="-23000" kx="-800400" algn="bl" rotWithShape="0">
              <a:prstClr val="black">
                <a:alpha val="20000"/>
              </a:prstClr>
            </a:outerShdw>
          </a:effectLst>
        </p:spPr>
        <p:txBody>
          <a:bodyPr/>
          <a:lstStyle/>
          <a:p>
            <a:pPr>
              <a:buClr>
                <a:schemeClr val="bg2">
                  <a:lumMod val="20000"/>
                  <a:lumOff val="80000"/>
                </a:schemeClr>
              </a:buClr>
            </a:pPr>
            <a:r>
              <a:rPr lang="en-US" dirty="0" smtClean="0"/>
              <a:t>Beginning Fund Balance	$1,812,511</a:t>
            </a:r>
          </a:p>
          <a:p>
            <a:pPr>
              <a:buClr>
                <a:schemeClr val="bg2">
                  <a:lumMod val="20000"/>
                  <a:lumOff val="80000"/>
                </a:schemeClr>
              </a:buClr>
              <a:buNone/>
            </a:pPr>
            <a:endParaRPr lang="en-US" sz="1600" dirty="0" smtClean="0"/>
          </a:p>
          <a:p>
            <a:pPr>
              <a:buClr>
                <a:schemeClr val="bg2">
                  <a:lumMod val="20000"/>
                  <a:lumOff val="80000"/>
                </a:schemeClr>
              </a:buClr>
            </a:pPr>
            <a:r>
              <a:rPr lang="en-US" dirty="0" smtClean="0"/>
              <a:t>Revenues/Other Fin Source	$3,058,715</a:t>
            </a:r>
          </a:p>
          <a:p>
            <a:pPr>
              <a:buClr>
                <a:schemeClr val="bg2">
                  <a:lumMod val="20000"/>
                  <a:lumOff val="80000"/>
                </a:schemeClr>
              </a:buClr>
              <a:buNone/>
            </a:pPr>
            <a:r>
              <a:rPr lang="en-US" sz="1600" dirty="0" smtClean="0"/>
              <a:t>	</a:t>
            </a:r>
          </a:p>
          <a:p>
            <a:pPr>
              <a:buClr>
                <a:schemeClr val="bg2">
                  <a:lumMod val="20000"/>
                  <a:lumOff val="80000"/>
                </a:schemeClr>
              </a:buClr>
            </a:pPr>
            <a:r>
              <a:rPr lang="en-US" dirty="0" smtClean="0"/>
              <a:t>Expenditures/Other Fin Uses	$</a:t>
            </a:r>
            <a:r>
              <a:rPr lang="en-US" u="sng" dirty="0" smtClean="0"/>
              <a:t>3,166,220</a:t>
            </a:r>
          </a:p>
          <a:p>
            <a:pPr>
              <a:buClr>
                <a:schemeClr val="bg2">
                  <a:lumMod val="20000"/>
                  <a:lumOff val="80000"/>
                </a:schemeClr>
              </a:buClr>
              <a:buNone/>
            </a:pPr>
            <a:endParaRPr lang="en-US" sz="1600" dirty="0" smtClean="0"/>
          </a:p>
          <a:p>
            <a:pPr>
              <a:buClr>
                <a:schemeClr val="bg2">
                  <a:lumMod val="20000"/>
                  <a:lumOff val="80000"/>
                </a:schemeClr>
              </a:buClr>
            </a:pPr>
            <a:r>
              <a:rPr lang="en-US" dirty="0" smtClean="0"/>
              <a:t>Ending Fund Balance		$1,705,006</a:t>
            </a:r>
            <a:endParaRPr lang="en-US" dirty="0"/>
          </a:p>
        </p:txBody>
      </p:sp>
      <p:sp>
        <p:nvSpPr>
          <p:cNvPr id="3" name="TextBox 2"/>
          <p:cNvSpPr txBox="1"/>
          <p:nvPr/>
        </p:nvSpPr>
        <p:spPr>
          <a:xfrm>
            <a:off x="914400" y="5943600"/>
            <a:ext cx="4230645" cy="369332"/>
          </a:xfrm>
          <a:prstGeom prst="rect">
            <a:avLst/>
          </a:prstGeom>
          <a:noFill/>
        </p:spPr>
        <p:txBody>
          <a:bodyPr wrap="none" rtlCol="0">
            <a:spAutoFit/>
          </a:bodyPr>
          <a:lstStyle/>
          <a:p>
            <a:r>
              <a:rPr lang="en-US" dirty="0" smtClean="0"/>
              <a:t>Debt Outstanding 9/1/16 = $53,005,000</a:t>
            </a:r>
            <a:endParaRPr lang="en-US" dirty="0"/>
          </a:p>
        </p:txBody>
      </p:sp>
    </p:spTree>
    <p:extLst>
      <p:ext uri="{BB962C8B-B14F-4D97-AF65-F5344CB8AC3E}">
        <p14:creationId xmlns:p14="http://schemas.microsoft.com/office/powerpoint/2010/main" val="20989029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152400"/>
            <a:ext cx="8153400" cy="990600"/>
          </a:xfrm>
        </p:spPr>
        <p:txBody>
          <a:bodyPr/>
          <a:lstStyle/>
          <a:p>
            <a:r>
              <a:rPr lang="en-US" b="1" dirty="0" smtClean="0">
                <a:solidFill>
                  <a:schemeClr val="tx1"/>
                </a:solidFill>
                <a:effectLst>
                  <a:reflection blurRad="6350" stA="60000" endA="900" endPos="58000" dir="5400000" sy="-100000" algn="bl" rotWithShape="0"/>
                </a:effectLst>
                <a:latin typeface="Century Gothic" pitchFamily="34" charset="0"/>
              </a:rPr>
              <a:t>ASB FUND</a:t>
            </a:r>
            <a:endParaRPr lang="en-US" b="1" dirty="0">
              <a:solidFill>
                <a:schemeClr val="tx1"/>
              </a:solidFill>
              <a:effectLst>
                <a:reflection blurRad="6350" stA="60000" endA="900" endPos="58000" dir="5400000" sy="-100000" algn="bl" rotWithShape="0"/>
              </a:effectLst>
              <a:latin typeface="Century Gothic" pitchFamily="34" charset="0"/>
            </a:endParaRPr>
          </a:p>
        </p:txBody>
      </p:sp>
      <p:sp>
        <p:nvSpPr>
          <p:cNvPr id="6" name="Content Placeholder 5"/>
          <p:cNvSpPr>
            <a:spLocks noGrp="1"/>
          </p:cNvSpPr>
          <p:nvPr>
            <p:ph sz="quarter" idx="1"/>
          </p:nvPr>
        </p:nvSpPr>
        <p:spPr>
          <a:xfrm>
            <a:off x="612648" y="2286000"/>
            <a:ext cx="7769352" cy="3810000"/>
          </a:xfrm>
        </p:spPr>
        <p:txBody>
          <a:bodyPr>
            <a:normAutofit/>
          </a:bodyPr>
          <a:lstStyle/>
          <a:p>
            <a:pPr>
              <a:buNone/>
            </a:pPr>
            <a:endParaRPr lang="en-US" dirty="0" smtClean="0"/>
          </a:p>
          <a:p>
            <a:pPr>
              <a:buClr>
                <a:schemeClr val="tx2"/>
              </a:buClr>
              <a:buFont typeface="Wingdings" pitchFamily="2" charset="2"/>
              <a:buChar char="q"/>
            </a:pPr>
            <a:r>
              <a:rPr lang="en-US" dirty="0" smtClean="0"/>
              <a:t>  Beginning Fund Balance		$174,595</a:t>
            </a:r>
          </a:p>
          <a:p>
            <a:pPr>
              <a:buClr>
                <a:schemeClr val="tx2"/>
              </a:buClr>
              <a:buNone/>
            </a:pPr>
            <a:endParaRPr lang="en-US" sz="1400" dirty="0" smtClean="0"/>
          </a:p>
          <a:p>
            <a:pPr>
              <a:buClr>
                <a:schemeClr val="tx2"/>
              </a:buClr>
              <a:buFont typeface="Wingdings" pitchFamily="2" charset="2"/>
              <a:buChar char="q"/>
            </a:pPr>
            <a:r>
              <a:rPr lang="en-US" dirty="0" smtClean="0"/>
              <a:t>  Revenues				$314,100</a:t>
            </a:r>
          </a:p>
          <a:p>
            <a:pPr>
              <a:buClr>
                <a:schemeClr val="tx2"/>
              </a:buClr>
              <a:buNone/>
            </a:pPr>
            <a:endParaRPr lang="en-US" sz="1400" dirty="0" smtClean="0"/>
          </a:p>
          <a:p>
            <a:pPr>
              <a:buClr>
                <a:schemeClr val="tx2"/>
              </a:buClr>
              <a:buFont typeface="Wingdings" pitchFamily="2" charset="2"/>
              <a:buChar char="q"/>
            </a:pPr>
            <a:r>
              <a:rPr lang="en-US" dirty="0" smtClean="0"/>
              <a:t>  Expenditures				</a:t>
            </a:r>
            <a:r>
              <a:rPr lang="en-US" u="sng" dirty="0" smtClean="0"/>
              <a:t>$325,400</a:t>
            </a:r>
            <a:endParaRPr lang="en-US" u="sng" dirty="0"/>
          </a:p>
          <a:p>
            <a:pPr>
              <a:buClr>
                <a:schemeClr val="tx2"/>
              </a:buClr>
              <a:buNone/>
            </a:pPr>
            <a:endParaRPr lang="en-US" sz="1400" dirty="0" smtClean="0"/>
          </a:p>
          <a:p>
            <a:pPr>
              <a:buClr>
                <a:schemeClr val="tx2"/>
              </a:buClr>
              <a:buFont typeface="Wingdings" pitchFamily="2" charset="2"/>
              <a:buChar char="q"/>
            </a:pPr>
            <a:r>
              <a:rPr lang="en-US" dirty="0" smtClean="0"/>
              <a:t>  Ending Fund Balance			$162,295</a:t>
            </a:r>
          </a:p>
          <a:p>
            <a:endParaRPr lang="en-US" dirty="0"/>
          </a:p>
        </p:txBody>
      </p:sp>
      <p:sp>
        <p:nvSpPr>
          <p:cNvPr id="4" name="TextBox 3"/>
          <p:cNvSpPr txBox="1"/>
          <p:nvPr/>
        </p:nvSpPr>
        <p:spPr>
          <a:xfrm>
            <a:off x="762000" y="1600200"/>
            <a:ext cx="7696200" cy="923330"/>
          </a:xfrm>
          <a:prstGeom prst="rect">
            <a:avLst/>
          </a:prstGeom>
          <a:noFill/>
        </p:spPr>
        <p:txBody>
          <a:bodyPr wrap="square" rtlCol="0">
            <a:spAutoFit/>
          </a:bodyPr>
          <a:lstStyle/>
          <a:p>
            <a:r>
              <a:rPr lang="en-US" dirty="0" smtClean="0"/>
              <a:t>ASB funds are for the extracurricular benefit for the students.  Their involvement in the decision-making process is an integral part of associated student body government.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solidFill>
                  <a:schemeClr val="tx1"/>
                </a:solidFill>
                <a:effectLst>
                  <a:reflection blurRad="6350" stA="60000" endA="900" endPos="58000" dir="5400000" sy="-100000" algn="bl" rotWithShape="0"/>
                </a:effectLst>
              </a:rPr>
              <a:t>TRANSPORTATION VEHICLE FUND</a:t>
            </a:r>
            <a:endParaRPr lang="en-US" dirty="0">
              <a:solidFill>
                <a:schemeClr val="tx1"/>
              </a:solidFill>
              <a:effectLst>
                <a:reflection blurRad="6350" stA="60000" endA="900" endPos="58000" dir="5400000" sy="-100000" algn="bl" rotWithShape="0"/>
              </a:effectLst>
            </a:endParaRPr>
          </a:p>
        </p:txBody>
      </p:sp>
      <p:sp>
        <p:nvSpPr>
          <p:cNvPr id="6" name="Content Placeholder 5"/>
          <p:cNvSpPr>
            <a:spLocks noGrp="1"/>
          </p:cNvSpPr>
          <p:nvPr>
            <p:ph sz="quarter" idx="1"/>
          </p:nvPr>
        </p:nvSpPr>
        <p:spPr>
          <a:xfrm>
            <a:off x="381000" y="2724329"/>
            <a:ext cx="8229600" cy="3505199"/>
          </a:xfrm>
        </p:spPr>
        <p:txBody>
          <a:bodyPr>
            <a:normAutofit lnSpcReduction="10000"/>
          </a:bodyPr>
          <a:lstStyle/>
          <a:p>
            <a:pPr>
              <a:buNone/>
            </a:pPr>
            <a:endParaRPr lang="en-US" dirty="0" smtClean="0"/>
          </a:p>
          <a:p>
            <a:pPr>
              <a:buClr>
                <a:schemeClr val="tx2"/>
              </a:buClr>
              <a:buFont typeface="Wingdings" pitchFamily="2" charset="2"/>
              <a:buChar char="q"/>
            </a:pPr>
            <a:r>
              <a:rPr lang="en-US" dirty="0" smtClean="0"/>
              <a:t>  Beginning Fund Balance		$3,598,300</a:t>
            </a:r>
          </a:p>
          <a:p>
            <a:pPr>
              <a:buClr>
                <a:schemeClr val="tx2"/>
              </a:buClr>
              <a:buNone/>
            </a:pPr>
            <a:endParaRPr lang="en-US" sz="1400" dirty="0" smtClean="0"/>
          </a:p>
          <a:p>
            <a:pPr>
              <a:buClr>
                <a:schemeClr val="tx2"/>
              </a:buClr>
              <a:buFont typeface="Wingdings" pitchFamily="2" charset="2"/>
              <a:buChar char="q"/>
            </a:pPr>
            <a:r>
              <a:rPr lang="en-US" dirty="0" smtClean="0"/>
              <a:t>  Revenues				$   659,000</a:t>
            </a:r>
          </a:p>
          <a:p>
            <a:pPr>
              <a:buClr>
                <a:schemeClr val="tx2"/>
              </a:buClr>
              <a:buNone/>
            </a:pPr>
            <a:endParaRPr lang="en-US" sz="1400" dirty="0" smtClean="0"/>
          </a:p>
          <a:p>
            <a:pPr>
              <a:buClr>
                <a:schemeClr val="tx2"/>
              </a:buClr>
              <a:buFont typeface="Wingdings" pitchFamily="2" charset="2"/>
              <a:buChar char="q"/>
            </a:pPr>
            <a:r>
              <a:rPr lang="en-US" dirty="0" smtClean="0"/>
              <a:t>  Expenditures				$2,000,000</a:t>
            </a:r>
          </a:p>
          <a:p>
            <a:pPr>
              <a:buClr>
                <a:schemeClr val="tx2"/>
              </a:buClr>
              <a:buNone/>
            </a:pPr>
            <a:endParaRPr lang="en-US" sz="1400" dirty="0" smtClean="0"/>
          </a:p>
          <a:p>
            <a:pPr>
              <a:buClr>
                <a:schemeClr val="tx2"/>
              </a:buClr>
              <a:buFont typeface="Wingdings" pitchFamily="2" charset="2"/>
              <a:buChar char="q"/>
            </a:pPr>
            <a:r>
              <a:rPr lang="en-US" dirty="0" smtClean="0"/>
              <a:t>  Ending Fund Balance			$2,257,300</a:t>
            </a:r>
          </a:p>
          <a:p>
            <a:pPr>
              <a:buNone/>
            </a:pPr>
            <a:endParaRPr lang="en-US" dirty="0"/>
          </a:p>
        </p:txBody>
      </p:sp>
      <p:sp>
        <p:nvSpPr>
          <p:cNvPr id="4" name="TextBox 3"/>
          <p:cNvSpPr txBox="1"/>
          <p:nvPr/>
        </p:nvSpPr>
        <p:spPr>
          <a:xfrm>
            <a:off x="685800" y="1524000"/>
            <a:ext cx="7467600" cy="1200329"/>
          </a:xfrm>
          <a:prstGeom prst="rect">
            <a:avLst/>
          </a:prstGeom>
          <a:noFill/>
        </p:spPr>
        <p:txBody>
          <a:bodyPr wrap="square" rtlCol="0">
            <a:spAutoFit/>
          </a:bodyPr>
          <a:lstStyle/>
          <a:p>
            <a:r>
              <a:rPr lang="en-US" dirty="0" smtClean="0"/>
              <a:t>This fund is used to replace buses.  Revenue comes from the State (in the form of depreciation payments), interest earned on the investments and the annual levy payments made by the for Co-Op districts.  This fund is fully self-supporting with state depreciation funds.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Fund Balance Summary</a:t>
            </a:r>
            <a:endParaRPr lang="en-US" dirty="0"/>
          </a:p>
        </p:txBody>
      </p:sp>
      <p:sp>
        <p:nvSpPr>
          <p:cNvPr id="3" name="Content Placeholder 2"/>
          <p:cNvSpPr>
            <a:spLocks noGrp="1"/>
          </p:cNvSpPr>
          <p:nvPr>
            <p:ph sz="quarter" idx="1"/>
          </p:nvPr>
        </p:nvSpPr>
        <p:spPr>
          <a:xfrm>
            <a:off x="612648" y="1600200"/>
            <a:ext cx="8153400" cy="5029200"/>
          </a:xfrm>
        </p:spPr>
        <p:txBody>
          <a:bodyPr/>
          <a:lstStyle/>
          <a:p>
            <a:r>
              <a:rPr lang="en-US" dirty="0" smtClean="0"/>
              <a:t>History of total fund balance at year-end, percentage of budgeted expenditures and Budgeted increase or decrease to fund balance</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32190056"/>
              </p:ext>
            </p:extLst>
          </p:nvPr>
        </p:nvGraphicFramePr>
        <p:xfrm>
          <a:off x="990600" y="2971798"/>
          <a:ext cx="7162800" cy="3657600"/>
        </p:xfrm>
        <a:graphic>
          <a:graphicData uri="http://schemas.openxmlformats.org/drawingml/2006/table">
            <a:tbl>
              <a:tblPr firstRow="1" bandRow="1">
                <a:tableStyleId>{5C22544A-7EE6-4342-B048-85BDC9FD1C3A}</a:tableStyleId>
              </a:tblPr>
              <a:tblGrid>
                <a:gridCol w="1115743"/>
                <a:gridCol w="1221591"/>
                <a:gridCol w="1432560"/>
                <a:gridCol w="1658754"/>
                <a:gridCol w="1734152"/>
              </a:tblGrid>
              <a:tr h="649096">
                <a:tc>
                  <a:txBody>
                    <a:bodyPr/>
                    <a:lstStyle/>
                    <a:p>
                      <a:pPr algn="ctr"/>
                      <a:r>
                        <a:rPr lang="en-US" dirty="0" smtClean="0"/>
                        <a:t>Year Ended</a:t>
                      </a:r>
                      <a:endParaRPr lang="en-US" dirty="0"/>
                    </a:p>
                  </a:txBody>
                  <a:tcPr/>
                </a:tc>
                <a:tc>
                  <a:txBody>
                    <a:bodyPr/>
                    <a:lstStyle/>
                    <a:p>
                      <a:pPr algn="ctr"/>
                      <a:r>
                        <a:rPr lang="en-US" dirty="0" smtClean="0"/>
                        <a:t>FB as a % of Expend</a:t>
                      </a:r>
                      <a:endParaRPr lang="en-US" dirty="0"/>
                    </a:p>
                  </a:txBody>
                  <a:tcPr/>
                </a:tc>
                <a:tc>
                  <a:txBody>
                    <a:bodyPr/>
                    <a:lstStyle/>
                    <a:p>
                      <a:pPr algn="ctr"/>
                      <a:r>
                        <a:rPr lang="en-US" dirty="0" smtClean="0"/>
                        <a:t>Budgeted Expenditures</a:t>
                      </a:r>
                      <a:endParaRPr lang="en-US" dirty="0"/>
                    </a:p>
                  </a:txBody>
                  <a:tcPr/>
                </a:tc>
                <a:tc>
                  <a:txBody>
                    <a:bodyPr/>
                    <a:lstStyle/>
                    <a:p>
                      <a:pPr algn="ctr"/>
                      <a:r>
                        <a:rPr lang="en-US" dirty="0" smtClean="0"/>
                        <a:t>Total Fund</a:t>
                      </a:r>
                      <a:r>
                        <a:rPr lang="en-US" baseline="0" dirty="0" smtClean="0"/>
                        <a:t> Balance</a:t>
                      </a:r>
                      <a:endParaRPr lang="en-US" dirty="0"/>
                    </a:p>
                  </a:txBody>
                  <a:tcPr/>
                </a:tc>
                <a:tc>
                  <a:txBody>
                    <a:bodyPr/>
                    <a:lstStyle/>
                    <a:p>
                      <a:pPr algn="ctr"/>
                      <a:r>
                        <a:rPr lang="en-US" dirty="0" smtClean="0"/>
                        <a:t>Budgeted </a:t>
                      </a:r>
                      <a:r>
                        <a:rPr lang="en-US" dirty="0" err="1" smtClean="0"/>
                        <a:t>Inc</a:t>
                      </a:r>
                      <a:r>
                        <a:rPr lang="en-US" dirty="0" smtClean="0"/>
                        <a:t>/(Dec)</a:t>
                      </a:r>
                      <a:r>
                        <a:rPr lang="en-US" baseline="0" dirty="0" smtClean="0"/>
                        <a:t> to FB</a:t>
                      </a:r>
                      <a:endParaRPr lang="en-US" dirty="0"/>
                    </a:p>
                  </a:txBody>
                  <a:tcPr/>
                </a:tc>
              </a:tr>
              <a:tr h="376063">
                <a:tc>
                  <a:txBody>
                    <a:bodyPr/>
                    <a:lstStyle/>
                    <a:p>
                      <a:pPr algn="ctr" fontAlgn="b"/>
                      <a:r>
                        <a:rPr lang="en-US" sz="1200" b="0" i="0" u="none" strike="noStrike" dirty="0">
                          <a:effectLst/>
                          <a:latin typeface="Arial"/>
                        </a:rPr>
                        <a:t>2010</a:t>
                      </a:r>
                    </a:p>
                  </a:txBody>
                  <a:tcPr marL="9525" marR="9525" marT="9525" marB="0" anchor="b"/>
                </a:tc>
                <a:tc>
                  <a:txBody>
                    <a:bodyPr/>
                    <a:lstStyle/>
                    <a:p>
                      <a:pPr algn="ctr" fontAlgn="b"/>
                      <a:r>
                        <a:rPr lang="en-US" sz="1200" b="0" i="0" u="none" strike="noStrike" dirty="0">
                          <a:effectLst/>
                          <a:latin typeface="Arial"/>
                        </a:rPr>
                        <a:t>8.8%</a:t>
                      </a:r>
                    </a:p>
                  </a:txBody>
                  <a:tcPr marL="9525" marR="9525" marT="9525" marB="0" anchor="b"/>
                </a:tc>
                <a:tc>
                  <a:txBody>
                    <a:bodyPr/>
                    <a:lstStyle/>
                    <a:p>
                      <a:pPr algn="r" fontAlgn="b"/>
                      <a:r>
                        <a:rPr lang="en-US" sz="1200" b="0" i="0" u="none" strike="noStrike" dirty="0">
                          <a:effectLst/>
                          <a:latin typeface="Arial"/>
                        </a:rPr>
                        <a:t> $    20,203,854.00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1,772,478 </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(63,000)</a:t>
                      </a:r>
                      <a:endParaRPr lang="en-US" sz="1200" b="0" i="0" u="none" strike="noStrike" dirty="0">
                        <a:effectLst/>
                        <a:latin typeface="Arial"/>
                      </a:endParaRPr>
                    </a:p>
                  </a:txBody>
                  <a:tcPr marL="9525" marR="9525" marT="9525" marB="0" anchor="b"/>
                </a:tc>
              </a:tr>
              <a:tr h="376063">
                <a:tc>
                  <a:txBody>
                    <a:bodyPr/>
                    <a:lstStyle/>
                    <a:p>
                      <a:pPr algn="ctr" fontAlgn="b"/>
                      <a:r>
                        <a:rPr lang="en-US" sz="1200" b="0" i="0" u="none" strike="noStrike" dirty="0">
                          <a:effectLst/>
                          <a:latin typeface="Arial"/>
                        </a:rPr>
                        <a:t>2011</a:t>
                      </a:r>
                    </a:p>
                  </a:txBody>
                  <a:tcPr marL="9525" marR="9525" marT="9525" marB="0" anchor="b"/>
                </a:tc>
                <a:tc>
                  <a:txBody>
                    <a:bodyPr/>
                    <a:lstStyle/>
                    <a:p>
                      <a:pPr algn="ctr" fontAlgn="b"/>
                      <a:r>
                        <a:rPr lang="en-US" sz="1200" b="0" i="0" u="none" strike="noStrike" dirty="0">
                          <a:effectLst/>
                          <a:latin typeface="Arial"/>
                        </a:rPr>
                        <a:t>11.8%</a:t>
                      </a:r>
                    </a:p>
                  </a:txBody>
                  <a:tcPr marL="9525" marR="9525" marT="9525" marB="0" anchor="b"/>
                </a:tc>
                <a:tc>
                  <a:txBody>
                    <a:bodyPr/>
                    <a:lstStyle/>
                    <a:p>
                      <a:pPr algn="r" fontAlgn="b"/>
                      <a:r>
                        <a:rPr lang="en-US" sz="1200" b="0" i="0" u="none" strike="noStrike" dirty="0">
                          <a:effectLst/>
                          <a:latin typeface="Arial"/>
                        </a:rPr>
                        <a:t> $    20,707,518.00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2,436,449 </a:t>
                      </a:r>
                      <a:endParaRPr lang="en-US" sz="1200" b="0" i="0" u="none" strike="noStrike" dirty="0">
                        <a:effectLst/>
                        <a:latin typeface="Arial"/>
                      </a:endParaRPr>
                    </a:p>
                  </a:txBody>
                  <a:tcPr marL="9525" marR="9525" marT="9525" marB="0" anchor="b"/>
                </a:tc>
                <a:tc>
                  <a:txBody>
                    <a:bodyPr/>
                    <a:lstStyle/>
                    <a:p>
                      <a:pPr algn="r" fontAlgn="b"/>
                      <a:r>
                        <a:rPr lang="en-US" sz="1200" b="0" i="0" u="none" strike="noStrike" baseline="0" dirty="0" smtClean="0">
                          <a:effectLst/>
                          <a:latin typeface="Arial"/>
                        </a:rPr>
                        <a:t>$                  0              </a:t>
                      </a:r>
                      <a:endParaRPr lang="en-US" sz="1200" b="0" i="0" u="none" strike="noStrike" dirty="0">
                        <a:effectLst/>
                        <a:latin typeface="Arial"/>
                      </a:endParaRPr>
                    </a:p>
                  </a:txBody>
                  <a:tcPr marL="9525" marR="9525" marT="9525" marB="0" anchor="b"/>
                </a:tc>
              </a:tr>
              <a:tr h="376063">
                <a:tc>
                  <a:txBody>
                    <a:bodyPr/>
                    <a:lstStyle/>
                    <a:p>
                      <a:pPr algn="ctr" fontAlgn="b"/>
                      <a:r>
                        <a:rPr lang="en-US" sz="1200" b="0" i="0" u="none" strike="noStrike">
                          <a:effectLst/>
                          <a:latin typeface="Arial"/>
                        </a:rPr>
                        <a:t>2012</a:t>
                      </a:r>
                    </a:p>
                  </a:txBody>
                  <a:tcPr marL="9525" marR="9525" marT="9525" marB="0" anchor="b"/>
                </a:tc>
                <a:tc>
                  <a:txBody>
                    <a:bodyPr/>
                    <a:lstStyle/>
                    <a:p>
                      <a:pPr algn="ctr" fontAlgn="b"/>
                      <a:r>
                        <a:rPr lang="en-US" sz="1200" b="0" i="0" u="none" strike="noStrike" dirty="0">
                          <a:effectLst/>
                          <a:latin typeface="Arial"/>
                        </a:rPr>
                        <a:t>14.1%</a:t>
                      </a:r>
                    </a:p>
                  </a:txBody>
                  <a:tcPr marL="9525" marR="9525" marT="9525" marB="0" anchor="b"/>
                </a:tc>
                <a:tc>
                  <a:txBody>
                    <a:bodyPr/>
                    <a:lstStyle/>
                    <a:p>
                      <a:pPr algn="r" fontAlgn="b"/>
                      <a:r>
                        <a:rPr lang="en-US" sz="1200" b="0" i="0" u="none" strike="noStrike">
                          <a:effectLst/>
                          <a:latin typeface="Arial"/>
                        </a:rPr>
                        <a:t> $    21,029,248.00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2,967,227 </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(220,000)</a:t>
                      </a:r>
                      <a:endParaRPr lang="en-US" sz="1200" b="0" i="0" u="none" strike="noStrike" dirty="0">
                        <a:effectLst/>
                        <a:latin typeface="Arial"/>
                      </a:endParaRPr>
                    </a:p>
                  </a:txBody>
                  <a:tcPr marL="9525" marR="9525" marT="9525" marB="0" anchor="b"/>
                </a:tc>
              </a:tr>
              <a:tr h="376063">
                <a:tc>
                  <a:txBody>
                    <a:bodyPr/>
                    <a:lstStyle/>
                    <a:p>
                      <a:pPr algn="ctr" fontAlgn="b"/>
                      <a:r>
                        <a:rPr lang="en-US" sz="1200" b="0" i="0" u="none" strike="noStrike" dirty="0" smtClean="0">
                          <a:effectLst/>
                          <a:latin typeface="Arial"/>
                        </a:rPr>
                        <a:t>2013</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11.8%</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21,251,166.00 </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2,515,483 </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(121,877)</a:t>
                      </a:r>
                      <a:r>
                        <a:rPr lang="en-US" sz="1200" b="0" i="0" u="none" strike="noStrike" baseline="0" dirty="0" smtClean="0">
                          <a:effectLst/>
                          <a:latin typeface="Arial"/>
                        </a:rPr>
                        <a:t> </a:t>
                      </a:r>
                      <a:endParaRPr lang="en-US" sz="1200" b="0" i="0" u="none" strike="noStrike" dirty="0">
                        <a:effectLst/>
                        <a:latin typeface="Arial"/>
                      </a:endParaRPr>
                    </a:p>
                  </a:txBody>
                  <a:tcPr marL="9525" marR="9525" marT="9525" marB="0" anchor="b"/>
                </a:tc>
              </a:tr>
              <a:tr h="376063">
                <a:tc>
                  <a:txBody>
                    <a:bodyPr/>
                    <a:lstStyle/>
                    <a:p>
                      <a:pPr algn="ctr" fontAlgn="b"/>
                      <a:r>
                        <a:rPr lang="en-US" sz="1200" b="0" i="0" u="none" strike="noStrike" dirty="0" smtClean="0">
                          <a:effectLst/>
                          <a:latin typeface="Arial"/>
                        </a:rPr>
                        <a:t>2014</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11.8%</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23,652,108.00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2,785,917</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                  0</a:t>
                      </a:r>
                      <a:endParaRPr lang="en-US" sz="1200" b="0" i="0" u="none" strike="noStrike" dirty="0">
                        <a:effectLst/>
                        <a:latin typeface="Arial"/>
                      </a:endParaRPr>
                    </a:p>
                  </a:txBody>
                  <a:tcPr marL="9525" marR="9525" marT="9525" marB="0" anchor="b"/>
                </a:tc>
              </a:tr>
              <a:tr h="376063">
                <a:tc>
                  <a:txBody>
                    <a:bodyPr/>
                    <a:lstStyle/>
                    <a:p>
                      <a:pPr algn="ctr" fontAlgn="b"/>
                      <a:r>
                        <a:rPr lang="en-US" sz="1200" b="0" i="0" u="none" strike="noStrike" dirty="0" smtClean="0">
                          <a:effectLst/>
                          <a:latin typeface="Arial"/>
                        </a:rPr>
                        <a:t>2015</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11.3%</a:t>
                      </a:r>
                    </a:p>
                  </a:txBody>
                  <a:tcPr marL="9525" marR="9525" marT="9525" marB="0" anchor="b"/>
                </a:tc>
                <a:tc>
                  <a:txBody>
                    <a:bodyPr/>
                    <a:lstStyle/>
                    <a:p>
                      <a:pPr algn="r" fontAlgn="b"/>
                      <a:r>
                        <a:rPr lang="en-US" sz="1200" b="0" i="0" u="none" strike="noStrike" dirty="0" smtClean="0">
                          <a:effectLst/>
                          <a:latin typeface="Arial"/>
                        </a:rPr>
                        <a:t>$  25,096,872.00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2,842,390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0</a:t>
                      </a:r>
                      <a:endParaRPr lang="en-US" sz="1200" b="0" i="0" u="none" strike="noStrike" dirty="0">
                        <a:effectLst/>
                        <a:latin typeface="Arial"/>
                      </a:endParaRPr>
                    </a:p>
                  </a:txBody>
                  <a:tcPr marL="9525" marR="9525" marT="9525" marB="0" anchor="b"/>
                </a:tc>
              </a:tr>
              <a:tr h="376063">
                <a:tc>
                  <a:txBody>
                    <a:bodyPr/>
                    <a:lstStyle/>
                    <a:p>
                      <a:pPr algn="ctr" fontAlgn="b"/>
                      <a:r>
                        <a:rPr lang="en-US" sz="1200" b="0" i="0" u="none" strike="noStrike" dirty="0" smtClean="0">
                          <a:effectLst/>
                          <a:latin typeface="Arial"/>
                        </a:rPr>
                        <a:t>2016</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10.4</a:t>
                      </a:r>
                      <a:r>
                        <a:rPr lang="en-US" sz="1200" b="0" i="0" u="none" strike="noStrike" dirty="0">
                          <a:effectLst/>
                          <a:latin typeface="Arial"/>
                        </a:rPr>
                        <a:t>%</a:t>
                      </a:r>
                      <a:endParaRPr lang="en-US" sz="1200" b="0" i="0" u="none" strike="noStrike" dirty="0" smtClean="0">
                        <a:effectLst/>
                        <a:latin typeface="Arial"/>
                      </a:endParaRPr>
                    </a:p>
                  </a:txBody>
                  <a:tcPr marL="9525" marR="9525" marT="9525" marB="0" anchor="b"/>
                </a:tc>
                <a:tc>
                  <a:txBody>
                    <a:bodyPr/>
                    <a:lstStyle/>
                    <a:p>
                      <a:pPr algn="r" fontAlgn="b"/>
                      <a:r>
                        <a:rPr lang="en-US" sz="1200" b="0" i="0" u="none" strike="noStrike" dirty="0" smtClean="0">
                          <a:effectLst/>
                          <a:latin typeface="Arial"/>
                        </a:rPr>
                        <a:t>$  27,794,132.00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2,900,000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(118,362)</a:t>
                      </a:r>
                      <a:endParaRPr lang="en-US" sz="1200" b="0" i="0" u="none" strike="noStrike" dirty="0">
                        <a:effectLst/>
                        <a:latin typeface="Arial"/>
                      </a:endParaRPr>
                    </a:p>
                  </a:txBody>
                  <a:tcPr marL="9525" marR="9525" marT="9525" marB="0" anchor="b"/>
                </a:tc>
              </a:tr>
              <a:tr h="376063">
                <a:tc>
                  <a:txBody>
                    <a:bodyPr/>
                    <a:lstStyle/>
                    <a:p>
                      <a:pPr algn="ctr" fontAlgn="b"/>
                      <a:r>
                        <a:rPr lang="en-US" sz="1200" b="0" i="0" u="none" strike="noStrike" dirty="0" smtClean="0">
                          <a:effectLst/>
                          <a:latin typeface="Arial"/>
                        </a:rPr>
                        <a:t>2017</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 9.8%</a:t>
                      </a:r>
                    </a:p>
                  </a:txBody>
                  <a:tcPr marL="9525" marR="9525" marT="9525" marB="0" anchor="b"/>
                </a:tc>
                <a:tc>
                  <a:txBody>
                    <a:bodyPr/>
                    <a:lstStyle/>
                    <a:p>
                      <a:pPr algn="r" fontAlgn="b"/>
                      <a:r>
                        <a:rPr lang="en-US" sz="1200" b="0" i="0" u="none" strike="noStrike" dirty="0" smtClean="0">
                          <a:effectLst/>
                          <a:latin typeface="Arial"/>
                        </a:rPr>
                        <a:t>$  29,670,373.00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2,900,000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(197,529)</a:t>
                      </a:r>
                      <a:endParaRPr lang="en-US" sz="1200" b="0" i="0" u="none" strike="noStrike" dirty="0">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67618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533400"/>
          </a:xfrm>
        </p:spPr>
        <p:txBody>
          <a:bodyPr>
            <a:normAutofit/>
          </a:bodyPr>
          <a:lstStyle/>
          <a:p>
            <a:r>
              <a:rPr lang="en-US" sz="2800" dirty="0" smtClean="0"/>
              <a:t>2016-17 Budget Highlights</a:t>
            </a:r>
            <a:endParaRPr lang="en-US" sz="2800"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887424456"/>
              </p:ext>
            </p:extLst>
          </p:nvPr>
        </p:nvGraphicFramePr>
        <p:xfrm>
          <a:off x="457200" y="1676401"/>
          <a:ext cx="8077200" cy="5029207"/>
        </p:xfrm>
        <a:graphic>
          <a:graphicData uri="http://schemas.openxmlformats.org/drawingml/2006/table">
            <a:tbl>
              <a:tblPr firstRow="1" bandRow="1">
                <a:tableStyleId>{5C22544A-7EE6-4342-B048-85BDC9FD1C3A}</a:tableStyleId>
              </a:tblPr>
              <a:tblGrid>
                <a:gridCol w="5758003"/>
                <a:gridCol w="2319197"/>
              </a:tblGrid>
              <a:tr h="343320">
                <a:tc>
                  <a:txBody>
                    <a:bodyPr/>
                    <a:lstStyle/>
                    <a:p>
                      <a:r>
                        <a:rPr lang="en-US" sz="1200" dirty="0" smtClean="0"/>
                        <a:t>Item/Description</a:t>
                      </a:r>
                      <a:endParaRPr lang="en-US" sz="1200" dirty="0"/>
                    </a:p>
                  </a:txBody>
                  <a:tcPr/>
                </a:tc>
                <a:tc>
                  <a:txBody>
                    <a:bodyPr/>
                    <a:lstStyle/>
                    <a:p>
                      <a:endParaRPr lang="en-US" sz="1200" dirty="0"/>
                    </a:p>
                  </a:txBody>
                  <a:tcPr/>
                </a:tc>
              </a:tr>
              <a:tr h="286100">
                <a:tc>
                  <a:txBody>
                    <a:bodyPr/>
                    <a:lstStyle/>
                    <a:p>
                      <a:r>
                        <a:rPr lang="en-US" sz="1200" b="0" dirty="0" smtClean="0"/>
                        <a:t>Total</a:t>
                      </a:r>
                      <a:r>
                        <a:rPr lang="en-US" sz="1200" b="0" baseline="0" dirty="0" smtClean="0"/>
                        <a:t> Revenue Increase from 2015-16</a:t>
                      </a:r>
                      <a:endParaRPr lang="en-US" sz="1200" b="0" dirty="0"/>
                    </a:p>
                  </a:txBody>
                  <a:tcPr/>
                </a:tc>
                <a:tc>
                  <a:txBody>
                    <a:bodyPr/>
                    <a:lstStyle/>
                    <a:p>
                      <a:pPr algn="ctr"/>
                      <a:r>
                        <a:rPr lang="en-US" sz="1200" dirty="0" smtClean="0"/>
                        <a:t>  5.5%</a:t>
                      </a:r>
                      <a:endParaRPr lang="en-US" sz="1200" dirty="0"/>
                    </a:p>
                  </a:txBody>
                  <a:tcPr/>
                </a:tc>
              </a:tr>
              <a:tr h="286100">
                <a:tc>
                  <a:txBody>
                    <a:bodyPr/>
                    <a:lstStyle/>
                    <a:p>
                      <a:r>
                        <a:rPr lang="en-US" sz="1200" b="0" dirty="0" smtClean="0"/>
                        <a:t>     Apportionment Increase (Revenue) – increased enrollment</a:t>
                      </a:r>
                      <a:endParaRPr lang="en-US" sz="1200" b="0" dirty="0"/>
                    </a:p>
                  </a:txBody>
                  <a:tcPr/>
                </a:tc>
                <a:tc>
                  <a:txBody>
                    <a:bodyPr/>
                    <a:lstStyle/>
                    <a:p>
                      <a:pPr algn="ctr"/>
                      <a:r>
                        <a:rPr lang="en-US" sz="1200" dirty="0" smtClean="0"/>
                        <a:t>  7%</a:t>
                      </a:r>
                      <a:endParaRPr lang="en-US" sz="1200" dirty="0"/>
                    </a:p>
                  </a:txBody>
                  <a:tcPr/>
                </a:tc>
              </a:tr>
              <a:tr h="365777">
                <a:tc>
                  <a:txBody>
                    <a:bodyPr/>
                    <a:lstStyle/>
                    <a:p>
                      <a:r>
                        <a:rPr lang="en-US" sz="1200" b="0" dirty="0" smtClean="0"/>
                        <a:t>     Special</a:t>
                      </a:r>
                      <a:r>
                        <a:rPr lang="en-US" sz="1200" b="0" baseline="0" dirty="0" smtClean="0"/>
                        <a:t> Ed Increase (Revenue) – increased enrollment and Safety Net Increase</a:t>
                      </a:r>
                      <a:endParaRPr lang="en-US" sz="1200" b="0" dirty="0"/>
                    </a:p>
                  </a:txBody>
                  <a:tcPr/>
                </a:tc>
                <a:tc>
                  <a:txBody>
                    <a:bodyPr/>
                    <a:lstStyle/>
                    <a:p>
                      <a:pPr algn="ctr"/>
                      <a:r>
                        <a:rPr lang="en-US" sz="1200" dirty="0" smtClean="0"/>
                        <a:t>  17%</a:t>
                      </a:r>
                      <a:endParaRPr lang="en-US" sz="1200" dirty="0"/>
                    </a:p>
                  </a:txBody>
                  <a:tcPr/>
                </a:tc>
              </a:tr>
              <a:tr h="286100">
                <a:tc>
                  <a:txBody>
                    <a:bodyPr/>
                    <a:lstStyle/>
                    <a:p>
                      <a:r>
                        <a:rPr lang="en-US" sz="1200" b="0" dirty="0" smtClean="0"/>
                        <a:t>     Title One Increase (Revenue) – allocation increase and</a:t>
                      </a:r>
                      <a:r>
                        <a:rPr lang="en-US" sz="1200" b="0" baseline="0" dirty="0" smtClean="0"/>
                        <a:t> </a:t>
                      </a:r>
                      <a:r>
                        <a:rPr lang="en-US" sz="1200" b="0" dirty="0" smtClean="0"/>
                        <a:t>carryover from 15-16</a:t>
                      </a:r>
                      <a:endParaRPr lang="en-US" sz="1200" b="0" dirty="0"/>
                    </a:p>
                  </a:txBody>
                  <a:tcPr/>
                </a:tc>
                <a:tc>
                  <a:txBody>
                    <a:bodyPr/>
                    <a:lstStyle/>
                    <a:p>
                      <a:pPr algn="ctr"/>
                      <a:r>
                        <a:rPr lang="en-US" sz="1200" dirty="0" smtClean="0"/>
                        <a:t>  22%</a:t>
                      </a:r>
                      <a:endParaRPr lang="en-US" sz="1200" dirty="0"/>
                    </a:p>
                  </a:txBody>
                  <a:tcPr/>
                </a:tc>
              </a:tr>
              <a:tr h="286100">
                <a:tc>
                  <a:txBody>
                    <a:bodyPr/>
                    <a:lstStyle/>
                    <a:p>
                      <a:r>
                        <a:rPr lang="en-US" sz="1200" b="0" dirty="0" smtClean="0"/>
                        <a:t>Total Expenditure Increase from 2015-16</a:t>
                      </a:r>
                      <a:endParaRPr lang="en-US" sz="1200" b="0" dirty="0"/>
                    </a:p>
                  </a:txBody>
                  <a:tcPr/>
                </a:tc>
                <a:tc>
                  <a:txBody>
                    <a:bodyPr/>
                    <a:lstStyle/>
                    <a:p>
                      <a:pPr algn="ctr"/>
                      <a:r>
                        <a:rPr lang="en-US" sz="1200" dirty="0" smtClean="0"/>
                        <a:t>  6.3%</a:t>
                      </a:r>
                      <a:endParaRPr lang="en-US" sz="1200" dirty="0"/>
                    </a:p>
                  </a:txBody>
                  <a:tcPr/>
                </a:tc>
              </a:tr>
              <a:tr h="286100">
                <a:tc>
                  <a:txBody>
                    <a:bodyPr/>
                    <a:lstStyle/>
                    <a:p>
                      <a:r>
                        <a:rPr lang="en-US" sz="1200" b="0" dirty="0" smtClean="0"/>
                        <a:t>     Certificated Salaries</a:t>
                      </a:r>
                      <a:r>
                        <a:rPr lang="en-US" sz="1200" b="0" baseline="0" dirty="0" smtClean="0"/>
                        <a:t> – State COLA, Increased Staff, Step Increases</a:t>
                      </a:r>
                      <a:endParaRPr lang="en-US" sz="1200" b="0" dirty="0"/>
                    </a:p>
                  </a:txBody>
                  <a:tcPr/>
                </a:tc>
                <a:tc>
                  <a:txBody>
                    <a:bodyPr/>
                    <a:lstStyle/>
                    <a:p>
                      <a:pPr algn="ctr"/>
                      <a:r>
                        <a:rPr lang="en-US" sz="1200" dirty="0" smtClean="0"/>
                        <a:t>  8.6%</a:t>
                      </a:r>
                      <a:endParaRPr lang="en-US" sz="1200" dirty="0"/>
                    </a:p>
                  </a:txBody>
                  <a:tcPr/>
                </a:tc>
              </a:tr>
              <a:tr h="286100">
                <a:tc>
                  <a:txBody>
                    <a:bodyPr/>
                    <a:lstStyle/>
                    <a:p>
                      <a:pPr algn="l"/>
                      <a:r>
                        <a:rPr lang="en-US" sz="1200" dirty="0" smtClean="0"/>
                        <a:t>     Contractual Services Increase – Out of District Sped,</a:t>
                      </a:r>
                      <a:r>
                        <a:rPr lang="en-US" sz="1200" baseline="0" dirty="0" smtClean="0"/>
                        <a:t> Communications, </a:t>
                      </a:r>
                      <a:r>
                        <a:rPr lang="en-US" sz="1200" baseline="0" dirty="0" err="1" smtClean="0"/>
                        <a:t>Util</a:t>
                      </a:r>
                      <a:r>
                        <a:rPr lang="en-US" sz="1200" baseline="0" dirty="0" smtClean="0"/>
                        <a:t> &amp; Insurance</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11.4%</a:t>
                      </a:r>
                    </a:p>
                  </a:txBody>
                  <a:tcPr/>
                </a:tc>
              </a:tr>
              <a:tr h="286100">
                <a:tc>
                  <a:txBody>
                    <a:bodyPr/>
                    <a:lstStyle/>
                    <a:p>
                      <a:pPr algn="l"/>
                      <a:r>
                        <a:rPr lang="en-US" sz="1200" baseline="0" dirty="0" smtClean="0"/>
                        <a:t>     Board of Directors Decrease – Decreased Attorney Fees</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-26.0%</a:t>
                      </a:r>
                    </a:p>
                  </a:txBody>
                  <a:tcPr/>
                </a:tc>
              </a:tr>
              <a:tr h="286100">
                <a:tc>
                  <a:txBody>
                    <a:bodyPr/>
                    <a:lstStyle/>
                    <a:p>
                      <a:r>
                        <a:rPr lang="en-US" sz="1200" dirty="0" smtClean="0"/>
                        <a:t>     Human Resources</a:t>
                      </a:r>
                      <a:r>
                        <a:rPr lang="en-US" sz="1200" baseline="0" dirty="0" smtClean="0"/>
                        <a:t> Increase – Increased Staff (not in 15-16 Budget)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58.6%</a:t>
                      </a:r>
                    </a:p>
                  </a:txBody>
                  <a:tcPr/>
                </a:tc>
              </a:tr>
              <a:tr h="286100">
                <a:tc>
                  <a:txBody>
                    <a:bodyPr/>
                    <a:lstStyle/>
                    <a:p>
                      <a:r>
                        <a:rPr lang="en-US" sz="1200" dirty="0" smtClean="0"/>
                        <a:t>     Guidance/Counseling Increase</a:t>
                      </a:r>
                      <a:r>
                        <a:rPr lang="en-US" sz="1200" baseline="0" dirty="0" smtClean="0"/>
                        <a:t> – Increase to 1.0 Staff at WPS and WIS</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15.0%</a:t>
                      </a:r>
                    </a:p>
                  </a:txBody>
                  <a:tcPr/>
                </a:tc>
              </a:tr>
              <a:tr h="286100">
                <a:tc>
                  <a:txBody>
                    <a:bodyPr/>
                    <a:lstStyle/>
                    <a:p>
                      <a:r>
                        <a:rPr lang="en-US" sz="1200" dirty="0" smtClean="0"/>
                        <a:t>     Maintenance Increase</a:t>
                      </a:r>
                      <a:r>
                        <a:rPr lang="en-US" sz="1200" baseline="0" dirty="0" smtClean="0"/>
                        <a:t> – Staff Increase and Overall Budget Increase</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55.1%</a:t>
                      </a:r>
                    </a:p>
                  </a:txBody>
                  <a:tcPr/>
                </a:tc>
              </a:tr>
              <a:tr h="286100">
                <a:tc>
                  <a:txBody>
                    <a:bodyPr/>
                    <a:lstStyle/>
                    <a:p>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smtClean="0"/>
                    </a:p>
                  </a:txBody>
                  <a:tcPr/>
                </a:tc>
              </a:tr>
              <a:tr h="286100">
                <a:tc>
                  <a:txBody>
                    <a:bodyPr/>
                    <a:lstStyle/>
                    <a:p>
                      <a:r>
                        <a:rPr lang="en-US" sz="1200" dirty="0" smtClean="0"/>
                        <a:t>Enrollment Increase from 15-16 Budget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4.5%</a:t>
                      </a:r>
                    </a:p>
                  </a:txBody>
                  <a:tcPr/>
                </a:tc>
              </a:tr>
              <a:tr h="286100">
                <a:tc>
                  <a:txBody>
                    <a:bodyPr/>
                    <a:lstStyle/>
                    <a:p>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smtClean="0"/>
                    </a:p>
                  </a:txBody>
                  <a:tcPr/>
                </a:tc>
              </a:tr>
              <a:tr h="286100">
                <a:tc>
                  <a:txBody>
                    <a:bodyPr/>
                    <a:lstStyle/>
                    <a:p>
                      <a:r>
                        <a:rPr lang="en-US" sz="1200" dirty="0" smtClean="0"/>
                        <a:t>Certificated</a:t>
                      </a:r>
                      <a:r>
                        <a:rPr lang="en-US" sz="1200" baseline="0" dirty="0" smtClean="0"/>
                        <a:t> Staff Increase of 7.53 FTE</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5.1%</a:t>
                      </a:r>
                    </a:p>
                  </a:txBody>
                  <a:tcPr/>
                </a:tc>
              </a:tr>
              <a:tr h="314710">
                <a:tc>
                  <a:txBody>
                    <a:bodyPr/>
                    <a:lstStyle/>
                    <a:p>
                      <a:r>
                        <a:rPr lang="en-US" sz="1200" dirty="0" smtClean="0"/>
                        <a:t>Classified Staff Increase of 1.82 FTE</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1.2%</a:t>
                      </a:r>
                    </a:p>
                  </a:txBody>
                  <a:tcPr/>
                </a:tc>
              </a:tr>
            </a:tbl>
          </a:graphicData>
        </a:graphic>
      </p:graphicFrame>
    </p:spTree>
    <p:extLst>
      <p:ext uri="{BB962C8B-B14F-4D97-AF65-F5344CB8AC3E}">
        <p14:creationId xmlns:p14="http://schemas.microsoft.com/office/powerpoint/2010/main" val="4266408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Fund </a:t>
            </a:r>
            <a:r>
              <a:rPr lang="en-US" dirty="0" smtClean="0"/>
              <a:t>Revenues – 16-17</a:t>
            </a:r>
            <a:endParaRPr lang="en-US" dirty="0"/>
          </a:p>
        </p:txBody>
      </p:sp>
      <p:graphicFrame>
        <p:nvGraphicFramePr>
          <p:cNvPr id="15" name="Content Placeholder 14"/>
          <p:cNvGraphicFramePr>
            <a:graphicFrameLocks noGrp="1"/>
          </p:cNvGraphicFramePr>
          <p:nvPr>
            <p:ph sz="quarter" idx="1"/>
            <p:extLst>
              <p:ext uri="{D42A27DB-BD31-4B8C-83A1-F6EECF244321}">
                <p14:modId xmlns:p14="http://schemas.microsoft.com/office/powerpoint/2010/main" val="2940969279"/>
              </p:ext>
            </p:extLst>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normAutofit/>
          </a:bodyPr>
          <a:lstStyle/>
          <a:p>
            <a:r>
              <a:rPr lang="en-US" dirty="0" smtClean="0"/>
              <a:t>Historical GF Revenues by Type</a:t>
            </a:r>
          </a:p>
        </p:txBody>
      </p:sp>
      <p:graphicFrame>
        <p:nvGraphicFramePr>
          <p:cNvPr id="8" name="Chart 7"/>
          <p:cNvGraphicFramePr/>
          <p:nvPr>
            <p:extLst>
              <p:ext uri="{D42A27DB-BD31-4B8C-83A1-F6EECF244321}">
                <p14:modId xmlns:p14="http://schemas.microsoft.com/office/powerpoint/2010/main" val="4145108628"/>
              </p:ext>
            </p:extLst>
          </p:nvPr>
        </p:nvGraphicFramePr>
        <p:xfrm>
          <a:off x="838200" y="1752600"/>
          <a:ext cx="7391400" cy="4419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Fund </a:t>
            </a:r>
            <a:r>
              <a:rPr lang="en-US" dirty="0" smtClean="0"/>
              <a:t>Expenditures – 16-17</a:t>
            </a:r>
            <a:endParaRPr lang="en-US" dirty="0"/>
          </a:p>
        </p:txBody>
      </p:sp>
      <p:graphicFrame>
        <p:nvGraphicFramePr>
          <p:cNvPr id="15" name="Content Placeholder 14"/>
          <p:cNvGraphicFramePr>
            <a:graphicFrameLocks noGrp="1"/>
          </p:cNvGraphicFramePr>
          <p:nvPr>
            <p:ph sz="quarter" idx="1"/>
            <p:extLst>
              <p:ext uri="{D42A27DB-BD31-4B8C-83A1-F6EECF244321}">
                <p14:modId xmlns:p14="http://schemas.microsoft.com/office/powerpoint/2010/main" val="3247248243"/>
              </p:ext>
            </p:extLst>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23675265"/>
      </p:ext>
    </p:extLst>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Historical Expenditures by Object</a:t>
            </a:r>
            <a:endParaRPr lang="en-US"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596336288"/>
              </p:ext>
            </p:extLst>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Levy Dollars</a:t>
            </a:r>
            <a:endParaRPr lang="en-US" dirty="0"/>
          </a:p>
        </p:txBody>
      </p:sp>
      <p:sp>
        <p:nvSpPr>
          <p:cNvPr id="5" name="TextBox 1"/>
          <p:cNvSpPr txBox="1"/>
          <p:nvPr/>
        </p:nvSpPr>
        <p:spPr>
          <a:xfrm>
            <a:off x="5181600" y="5715000"/>
            <a:ext cx="3657600" cy="990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sz="1400" b="1"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1410860508"/>
              </p:ext>
            </p:extLst>
          </p:nvPr>
        </p:nvGraphicFramePr>
        <p:xfrm>
          <a:off x="533400" y="1905000"/>
          <a:ext cx="7315200" cy="4343400"/>
        </p:xfrm>
        <a:graphic>
          <a:graphicData uri="http://schemas.openxmlformats.org/drawingml/2006/table">
            <a:tbl>
              <a:tblPr firstRow="1" bandRow="1">
                <a:tableStyleId>{5C22544A-7EE6-4342-B048-85BDC9FD1C3A}</a:tableStyleId>
              </a:tblPr>
              <a:tblGrid>
                <a:gridCol w="3061043"/>
                <a:gridCol w="1374346"/>
                <a:gridCol w="1432011"/>
                <a:gridCol w="1447800"/>
              </a:tblGrid>
              <a:tr h="552450">
                <a:tc>
                  <a:txBody>
                    <a:bodyPr/>
                    <a:lstStyle/>
                    <a:p>
                      <a:r>
                        <a:rPr lang="en-US" baseline="0" dirty="0" smtClean="0">
                          <a:solidFill>
                            <a:schemeClr val="bg1"/>
                          </a:solidFill>
                        </a:rPr>
                        <a:t>Expenditure Type</a:t>
                      </a:r>
                      <a:endParaRPr lang="en-US" baseline="0" dirty="0">
                        <a:solidFill>
                          <a:schemeClr val="bg1"/>
                        </a:solidFill>
                      </a:endParaRPr>
                    </a:p>
                  </a:txBody>
                  <a:tcPr/>
                </a:tc>
                <a:tc>
                  <a:txBody>
                    <a:bodyPr/>
                    <a:lstStyle/>
                    <a:p>
                      <a:r>
                        <a:rPr lang="en-US" dirty="0" smtClean="0">
                          <a:solidFill>
                            <a:schemeClr val="bg1"/>
                          </a:solidFill>
                        </a:rPr>
                        <a:t>Levy Dollars</a:t>
                      </a:r>
                    </a:p>
                    <a:p>
                      <a:r>
                        <a:rPr lang="en-US" dirty="0" smtClean="0">
                          <a:solidFill>
                            <a:schemeClr val="bg1"/>
                          </a:solidFill>
                        </a:rPr>
                        <a:t>2014-2015</a:t>
                      </a:r>
                      <a:endParaRPr lang="en-US" dirty="0">
                        <a:solidFill>
                          <a:schemeClr val="bg1"/>
                        </a:solidFill>
                      </a:endParaRPr>
                    </a:p>
                  </a:txBody>
                  <a:tcPr/>
                </a:tc>
                <a:tc>
                  <a:txBody>
                    <a:bodyPr/>
                    <a:lstStyle/>
                    <a:p>
                      <a:r>
                        <a:rPr lang="en-US" dirty="0" smtClean="0">
                          <a:solidFill>
                            <a:schemeClr val="bg1"/>
                          </a:solidFill>
                        </a:rPr>
                        <a:t>Levy Dollars</a:t>
                      </a:r>
                    </a:p>
                    <a:p>
                      <a:r>
                        <a:rPr lang="en-US" dirty="0" smtClean="0">
                          <a:solidFill>
                            <a:schemeClr val="bg1"/>
                          </a:solidFill>
                        </a:rPr>
                        <a:t>2015-2016</a:t>
                      </a:r>
                      <a:endParaRPr lang="en-US" dirty="0">
                        <a:solidFill>
                          <a:schemeClr val="bg1"/>
                        </a:solidFill>
                      </a:endParaRPr>
                    </a:p>
                  </a:txBody>
                  <a:tcPr/>
                </a:tc>
                <a:tc>
                  <a:txBody>
                    <a:bodyPr/>
                    <a:lstStyle/>
                    <a:p>
                      <a:r>
                        <a:rPr lang="en-US" dirty="0" smtClean="0">
                          <a:solidFill>
                            <a:schemeClr val="bg1"/>
                          </a:solidFill>
                        </a:rPr>
                        <a:t>Levy Dollars</a:t>
                      </a:r>
                    </a:p>
                    <a:p>
                      <a:r>
                        <a:rPr lang="en-US" dirty="0" smtClean="0">
                          <a:solidFill>
                            <a:schemeClr val="bg1"/>
                          </a:solidFill>
                        </a:rPr>
                        <a:t>2016-2017</a:t>
                      </a:r>
                      <a:endParaRPr lang="en-US" dirty="0">
                        <a:solidFill>
                          <a:schemeClr val="bg1"/>
                        </a:solidFill>
                      </a:endParaRPr>
                    </a:p>
                  </a:txBody>
                  <a:tcPr/>
                </a:tc>
              </a:tr>
              <a:tr h="350520">
                <a:tc>
                  <a:txBody>
                    <a:bodyPr/>
                    <a:lstStyle/>
                    <a:p>
                      <a:r>
                        <a:rPr lang="en-US" sz="1400" dirty="0" smtClean="0"/>
                        <a:t>Certificated</a:t>
                      </a:r>
                      <a:r>
                        <a:rPr lang="en-US" sz="1400" baseline="0" dirty="0" smtClean="0"/>
                        <a:t> Salaries</a:t>
                      </a:r>
                    </a:p>
                  </a:txBody>
                  <a:tcPr/>
                </a:tc>
                <a:tc>
                  <a:txBody>
                    <a:bodyPr/>
                    <a:lstStyle/>
                    <a:p>
                      <a:pPr algn="ctr" fontAlgn="b"/>
                      <a:r>
                        <a:rPr lang="en-US" sz="1400" b="0" i="0" u="none" strike="noStrike" baseline="0" dirty="0" smtClean="0">
                          <a:effectLst/>
                          <a:latin typeface="+mj-lt"/>
                        </a:rPr>
                        <a:t>$  675,150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775,920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904,000</a:t>
                      </a:r>
                      <a:endParaRPr lang="en-US" sz="1400" b="0" i="0" u="none" strike="noStrike" baseline="0" dirty="0">
                        <a:effectLst/>
                        <a:latin typeface="+mj-lt"/>
                      </a:endParaRPr>
                    </a:p>
                  </a:txBody>
                  <a:tcPr marL="9525" marR="9525" marT="9525" marB="0" anchor="b"/>
                </a:tc>
              </a:tr>
              <a:tr h="304800">
                <a:tc>
                  <a:txBody>
                    <a:bodyPr/>
                    <a:lstStyle/>
                    <a:p>
                      <a:r>
                        <a:rPr lang="en-US" sz="1400" dirty="0" smtClean="0"/>
                        <a:t>Classified Salaries</a:t>
                      </a:r>
                      <a:endParaRPr lang="en-US" sz="1400" dirty="0"/>
                    </a:p>
                  </a:txBody>
                  <a:tcPr/>
                </a:tc>
                <a:tc>
                  <a:txBody>
                    <a:bodyPr/>
                    <a:lstStyle/>
                    <a:p>
                      <a:pPr algn="ctr" fontAlgn="b"/>
                      <a:r>
                        <a:rPr lang="en-US" sz="1400" b="0" i="0" u="none" strike="noStrike" baseline="0" dirty="0" smtClean="0">
                          <a:effectLst/>
                          <a:latin typeface="+mj-lt"/>
                        </a:rPr>
                        <a:t>$  930,450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$1,501,760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1,527,170</a:t>
                      </a:r>
                      <a:endParaRPr lang="en-US" sz="1400" b="0" i="0" u="none" strike="noStrike" baseline="0" dirty="0">
                        <a:effectLst/>
                        <a:latin typeface="+mj-lt"/>
                      </a:endParaRPr>
                    </a:p>
                  </a:txBody>
                  <a:tcPr marL="9525" marR="9525" marT="9525" marB="0" anchor="b"/>
                </a:tc>
              </a:tr>
              <a:tr h="304800">
                <a:tc>
                  <a:txBody>
                    <a:bodyPr/>
                    <a:lstStyle/>
                    <a:p>
                      <a:r>
                        <a:rPr lang="en-US" sz="1400" dirty="0" smtClean="0"/>
                        <a:t>Administrator</a:t>
                      </a:r>
                      <a:r>
                        <a:rPr lang="en-US" sz="1400" baseline="0" dirty="0" smtClean="0"/>
                        <a:t> Salaries</a:t>
                      </a:r>
                      <a:endParaRPr lang="en-US" sz="1400" dirty="0"/>
                    </a:p>
                  </a:txBody>
                  <a:tcPr/>
                </a:tc>
                <a:tc>
                  <a:txBody>
                    <a:bodyPr/>
                    <a:lstStyle/>
                    <a:p>
                      <a:pPr algn="ctr" fontAlgn="b"/>
                      <a:r>
                        <a:rPr lang="en-US" sz="1400" b="0" i="0" u="none" strike="noStrike" baseline="0" dirty="0" smtClean="0">
                          <a:effectLst/>
                          <a:latin typeface="+mj-lt"/>
                        </a:rPr>
                        <a:t>$  353,450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510,500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447,200</a:t>
                      </a:r>
                      <a:endParaRPr lang="en-US" sz="1400" b="0" i="0" u="none" strike="noStrike" baseline="0" dirty="0">
                        <a:effectLst/>
                        <a:latin typeface="+mj-lt"/>
                      </a:endParaRPr>
                    </a:p>
                  </a:txBody>
                  <a:tcPr marL="9525" marR="9525" marT="9525" marB="0" anchor="b"/>
                </a:tc>
              </a:tr>
              <a:tr h="304800">
                <a:tc>
                  <a:txBody>
                    <a:bodyPr/>
                    <a:lstStyle/>
                    <a:p>
                      <a:r>
                        <a:rPr lang="en-US" sz="1400" dirty="0" smtClean="0"/>
                        <a:t>Benefits</a:t>
                      </a:r>
                    </a:p>
                  </a:txBody>
                  <a:tcPr/>
                </a:tc>
                <a:tc>
                  <a:txBody>
                    <a:bodyPr/>
                    <a:lstStyle/>
                    <a:p>
                      <a:pPr algn="ctr" fontAlgn="b"/>
                      <a:r>
                        <a:rPr lang="en-US" sz="1400" b="0" i="0" u="none" strike="noStrike" baseline="0" dirty="0" smtClean="0">
                          <a:effectLst/>
                          <a:latin typeface="+mj-lt"/>
                        </a:rPr>
                        <a:t>$  760,500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$1,082,395</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1,265,900</a:t>
                      </a:r>
                      <a:endParaRPr lang="en-US" sz="1400" b="0" i="0" u="none" strike="noStrike" baseline="0" dirty="0">
                        <a:effectLst/>
                        <a:latin typeface="+mj-lt"/>
                      </a:endParaRPr>
                    </a:p>
                  </a:txBody>
                  <a:tcPr marL="9525" marR="9525" marT="9525" marB="0" anchor="b"/>
                </a:tc>
              </a:tr>
              <a:tr h="304800">
                <a:tc>
                  <a:txBody>
                    <a:bodyPr/>
                    <a:lstStyle/>
                    <a:p>
                      <a:r>
                        <a:rPr lang="en-US" sz="1400" dirty="0" smtClean="0"/>
                        <a:t>MSOCS (Mat’s/Supplies/</a:t>
                      </a:r>
                      <a:r>
                        <a:rPr lang="en-US" sz="1400" dirty="0" err="1" smtClean="0"/>
                        <a:t>Oper</a:t>
                      </a:r>
                      <a:r>
                        <a:rPr lang="en-US" sz="1400" baseline="0" dirty="0" smtClean="0"/>
                        <a:t> Costs)</a:t>
                      </a:r>
                      <a:endParaRPr lang="en-US" sz="1400" dirty="0"/>
                    </a:p>
                  </a:txBody>
                  <a:tcPr/>
                </a:tc>
                <a:tc>
                  <a:txBody>
                    <a:bodyPr/>
                    <a:lstStyle/>
                    <a:p>
                      <a:pPr algn="ctr" fontAlgn="b"/>
                      <a:r>
                        <a:rPr lang="en-US" sz="1400" b="0" i="0" u="none" strike="noStrike" baseline="0" dirty="0" smtClean="0">
                          <a:effectLst/>
                          <a:latin typeface="+mj-lt"/>
                        </a:rPr>
                        <a:t>$1,263,310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462,530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129,035</a:t>
                      </a:r>
                      <a:endParaRPr lang="en-US" sz="1400" b="0" i="0" u="none" strike="noStrike" baseline="0" dirty="0">
                        <a:effectLst/>
                        <a:latin typeface="+mj-lt"/>
                      </a:endParaRPr>
                    </a:p>
                  </a:txBody>
                  <a:tcPr marL="9525" marR="9525" marT="9525" marB="0" anchor="b"/>
                </a:tc>
              </a:tr>
              <a:tr h="304800">
                <a:tc>
                  <a:txBody>
                    <a:bodyPr/>
                    <a:lstStyle/>
                    <a:p>
                      <a:r>
                        <a:rPr lang="en-US" sz="1400" baseline="0" dirty="0" smtClean="0"/>
                        <a:t>Substitutes</a:t>
                      </a:r>
                      <a:endParaRPr lang="en-US" sz="1400" dirty="0"/>
                    </a:p>
                  </a:txBody>
                  <a:tcPr/>
                </a:tc>
                <a:tc>
                  <a:txBody>
                    <a:bodyPr/>
                    <a:lstStyle/>
                    <a:p>
                      <a:pPr algn="ctr"/>
                      <a:r>
                        <a:rPr lang="en-US" sz="1400" dirty="0" smtClean="0">
                          <a:latin typeface="+mj-lt"/>
                        </a:rPr>
                        <a:t>$   </a:t>
                      </a:r>
                      <a:r>
                        <a:rPr lang="en-US" sz="1400" baseline="0" dirty="0" smtClean="0">
                          <a:latin typeface="+mj-lt"/>
                        </a:rPr>
                        <a:t>  </a:t>
                      </a:r>
                      <a:r>
                        <a:rPr lang="en-US" sz="1400" dirty="0" smtClean="0">
                          <a:latin typeface="+mj-lt"/>
                        </a:rPr>
                        <a:t>13,250</a:t>
                      </a:r>
                      <a:endParaRPr lang="en-US" sz="1400" dirty="0">
                        <a:latin typeface="+mj-lt"/>
                      </a:endParaRPr>
                    </a:p>
                  </a:txBody>
                  <a:tcPr/>
                </a:tc>
                <a:tc>
                  <a:txBody>
                    <a:bodyPr/>
                    <a:lstStyle/>
                    <a:p>
                      <a:pPr algn="ctr"/>
                      <a:r>
                        <a:rPr lang="en-US" sz="1400" dirty="0" smtClean="0">
                          <a:latin typeface="+mj-lt"/>
                        </a:rPr>
                        <a:t>$     52,220</a:t>
                      </a:r>
                      <a:endParaRPr lang="en-US" sz="1400" dirty="0">
                        <a:latin typeface="+mj-lt"/>
                      </a:endParaRPr>
                    </a:p>
                  </a:txBody>
                  <a:tcPr/>
                </a:tc>
                <a:tc>
                  <a:txBody>
                    <a:bodyPr/>
                    <a:lstStyle/>
                    <a:p>
                      <a:pPr algn="ctr"/>
                      <a:r>
                        <a:rPr lang="en-US" sz="1400" dirty="0" smtClean="0">
                          <a:latin typeface="+mj-lt"/>
                        </a:rPr>
                        <a:t>$       71,000</a:t>
                      </a:r>
                      <a:endParaRPr lang="en-US" sz="1400" dirty="0">
                        <a:latin typeface="+mj-lt"/>
                      </a:endParaRPr>
                    </a:p>
                  </a:txBody>
                  <a:tcPr/>
                </a:tc>
              </a:tr>
              <a:tr h="304800">
                <a:tc>
                  <a:txBody>
                    <a:bodyPr/>
                    <a:lstStyle/>
                    <a:p>
                      <a:r>
                        <a:rPr lang="en-US" sz="1400" dirty="0" smtClean="0"/>
                        <a:t>Extracurricular</a:t>
                      </a:r>
                      <a:endParaRPr lang="en-US" sz="1400" dirty="0"/>
                    </a:p>
                  </a:txBody>
                  <a:tcPr/>
                </a:tc>
                <a:tc>
                  <a:txBody>
                    <a:bodyPr/>
                    <a:lstStyle/>
                    <a:p>
                      <a:pPr algn="ctr"/>
                      <a:r>
                        <a:rPr lang="en-US" sz="1400" dirty="0" smtClean="0">
                          <a:latin typeface="+mj-lt"/>
                        </a:rPr>
                        <a:t>$   410,900</a:t>
                      </a:r>
                      <a:endParaRPr lang="en-US" sz="1400" dirty="0">
                        <a:latin typeface="+mj-lt"/>
                      </a:endParaRPr>
                    </a:p>
                  </a:txBody>
                  <a:tcPr/>
                </a:tc>
                <a:tc>
                  <a:txBody>
                    <a:bodyPr/>
                    <a:lstStyle/>
                    <a:p>
                      <a:pPr algn="ctr"/>
                      <a:r>
                        <a:rPr lang="en-US" sz="1400" dirty="0" smtClean="0">
                          <a:latin typeface="+mj-lt"/>
                        </a:rPr>
                        <a:t>$   428,035</a:t>
                      </a:r>
                      <a:endParaRPr lang="en-US" sz="1400" dirty="0">
                        <a:latin typeface="+mj-lt"/>
                      </a:endParaRPr>
                    </a:p>
                  </a:txBody>
                  <a:tcPr/>
                </a:tc>
                <a:tc>
                  <a:txBody>
                    <a:bodyPr/>
                    <a:lstStyle/>
                    <a:p>
                      <a:pPr algn="ctr"/>
                      <a:r>
                        <a:rPr lang="en-US" sz="1400" dirty="0" smtClean="0">
                          <a:latin typeface="+mj-lt"/>
                        </a:rPr>
                        <a:t>$     495,875</a:t>
                      </a:r>
                      <a:endParaRPr lang="en-US" sz="1400" dirty="0">
                        <a:latin typeface="+mj-lt"/>
                      </a:endParaRPr>
                    </a:p>
                  </a:txBody>
                  <a:tcPr/>
                </a:tc>
              </a:tr>
              <a:tr h="304800">
                <a:tc>
                  <a:txBody>
                    <a:bodyPr/>
                    <a:lstStyle/>
                    <a:p>
                      <a:r>
                        <a:rPr lang="en-US" sz="1400" dirty="0" smtClean="0"/>
                        <a:t>Special Education</a:t>
                      </a:r>
                      <a:endParaRPr lang="en-US" sz="1400" dirty="0"/>
                    </a:p>
                  </a:txBody>
                  <a:tcPr/>
                </a:tc>
                <a:tc>
                  <a:txBody>
                    <a:bodyPr/>
                    <a:lstStyle/>
                    <a:p>
                      <a:pPr algn="ctr"/>
                      <a:r>
                        <a:rPr lang="en-US" sz="1400" dirty="0" smtClean="0">
                          <a:latin typeface="+mj-lt"/>
                        </a:rPr>
                        <a:t>$   139,855</a:t>
                      </a:r>
                      <a:endParaRPr lang="en-US" sz="1400" dirty="0">
                        <a:latin typeface="+mj-lt"/>
                      </a:endParaRPr>
                    </a:p>
                  </a:txBody>
                  <a:tcPr/>
                </a:tc>
                <a:tc>
                  <a:txBody>
                    <a:bodyPr/>
                    <a:lstStyle/>
                    <a:p>
                      <a:pPr algn="ctr"/>
                      <a:r>
                        <a:rPr lang="en-US" sz="1400" dirty="0" smtClean="0">
                          <a:latin typeface="+mj-lt"/>
                        </a:rPr>
                        <a:t>$   350,170</a:t>
                      </a:r>
                      <a:endParaRPr lang="en-US" sz="1400" dirty="0">
                        <a:latin typeface="+mj-lt"/>
                      </a:endParaRPr>
                    </a:p>
                  </a:txBody>
                  <a:tcPr/>
                </a:tc>
                <a:tc>
                  <a:txBody>
                    <a:bodyPr/>
                    <a:lstStyle/>
                    <a:p>
                      <a:pPr algn="ctr"/>
                      <a:r>
                        <a:rPr lang="en-US" sz="1400" dirty="0" smtClean="0">
                          <a:latin typeface="+mj-lt"/>
                        </a:rPr>
                        <a:t>$     695,100</a:t>
                      </a:r>
                      <a:endParaRPr lang="en-US" sz="1400" dirty="0">
                        <a:latin typeface="+mj-lt"/>
                      </a:endParaRPr>
                    </a:p>
                  </a:txBody>
                  <a:tcPr/>
                </a:tc>
              </a:tr>
              <a:tr h="304800">
                <a:tc>
                  <a:txBody>
                    <a:bodyPr/>
                    <a:lstStyle/>
                    <a:p>
                      <a:r>
                        <a:rPr lang="en-US" sz="1400" smtClean="0"/>
                        <a:t>Food Service Program</a:t>
                      </a:r>
                      <a:endParaRPr lang="en-US" sz="1400" dirty="0"/>
                    </a:p>
                  </a:txBody>
                  <a:tcPr/>
                </a:tc>
                <a:tc>
                  <a:txBody>
                    <a:bodyPr/>
                    <a:lstStyle/>
                    <a:p>
                      <a:pPr algn="ctr"/>
                      <a:r>
                        <a:rPr lang="en-US" sz="1400" dirty="0" smtClean="0">
                          <a:latin typeface="+mj-lt"/>
                        </a:rPr>
                        <a:t>$     40,500</a:t>
                      </a:r>
                      <a:endParaRPr lang="en-US" sz="1400" dirty="0">
                        <a:latin typeface="+mj-lt"/>
                      </a:endParaRPr>
                    </a:p>
                  </a:txBody>
                  <a:tcPr/>
                </a:tc>
                <a:tc>
                  <a:txBody>
                    <a:bodyPr/>
                    <a:lstStyle/>
                    <a:p>
                      <a:pPr algn="ctr"/>
                      <a:r>
                        <a:rPr lang="en-US" sz="1400" dirty="0" smtClean="0">
                          <a:latin typeface="+mj-lt"/>
                        </a:rPr>
                        <a:t>$   124,000</a:t>
                      </a:r>
                      <a:endParaRPr lang="en-US" sz="1400" dirty="0">
                        <a:latin typeface="+mj-lt"/>
                      </a:endParaRPr>
                    </a:p>
                  </a:txBody>
                  <a:tcPr/>
                </a:tc>
                <a:tc>
                  <a:txBody>
                    <a:bodyPr/>
                    <a:lstStyle/>
                    <a:p>
                      <a:pPr algn="ctr"/>
                      <a:r>
                        <a:rPr lang="en-US" sz="1400" dirty="0" smtClean="0">
                          <a:latin typeface="+mj-lt"/>
                        </a:rPr>
                        <a:t>$     120,000</a:t>
                      </a:r>
                      <a:endParaRPr lang="en-US" sz="1400" dirty="0">
                        <a:latin typeface="+mj-lt"/>
                      </a:endParaRPr>
                    </a:p>
                  </a:txBody>
                  <a:tcPr/>
                </a:tc>
              </a:tr>
              <a:tr h="304800">
                <a:tc>
                  <a:txBody>
                    <a:bodyPr/>
                    <a:lstStyle/>
                    <a:p>
                      <a:r>
                        <a:rPr lang="en-US" sz="1400" dirty="0" smtClean="0"/>
                        <a:t>Transportation</a:t>
                      </a:r>
                      <a:endParaRPr lang="en-US" sz="1400" dirty="0"/>
                    </a:p>
                  </a:txBody>
                  <a:tcPr/>
                </a:tc>
                <a:tc>
                  <a:txBody>
                    <a:bodyPr/>
                    <a:lstStyle/>
                    <a:p>
                      <a:pPr algn="ctr"/>
                      <a:r>
                        <a:rPr lang="en-US" sz="1400" dirty="0" smtClean="0">
                          <a:latin typeface="+mj-lt"/>
                        </a:rPr>
                        <a:t>$   213,600</a:t>
                      </a:r>
                      <a:endParaRPr lang="en-US" sz="1400" dirty="0">
                        <a:latin typeface="+mj-lt"/>
                      </a:endParaRPr>
                    </a:p>
                  </a:txBody>
                  <a:tcPr/>
                </a:tc>
                <a:tc>
                  <a:txBody>
                    <a:bodyPr/>
                    <a:lstStyle/>
                    <a:p>
                      <a:pPr algn="ctr"/>
                      <a:r>
                        <a:rPr lang="en-US" sz="1400" dirty="0" smtClean="0">
                          <a:latin typeface="+mj-lt"/>
                        </a:rPr>
                        <a:t>$     52,000</a:t>
                      </a:r>
                      <a:endParaRPr lang="en-US" sz="1400" dirty="0">
                        <a:latin typeface="+mj-lt"/>
                      </a:endParaRPr>
                    </a:p>
                  </a:txBody>
                  <a:tcPr/>
                </a:tc>
                <a:tc>
                  <a:txBody>
                    <a:bodyPr/>
                    <a:lstStyle/>
                    <a:p>
                      <a:pPr algn="ctr"/>
                      <a:r>
                        <a:rPr lang="en-US" sz="1400" dirty="0" smtClean="0">
                          <a:latin typeface="+mj-lt"/>
                        </a:rPr>
                        <a:t>$      65,000</a:t>
                      </a:r>
                      <a:endParaRPr lang="en-US" sz="1400" dirty="0">
                        <a:latin typeface="+mj-lt"/>
                      </a:endParaRPr>
                    </a:p>
                  </a:txBody>
                  <a:tcPr/>
                </a:tc>
              </a:tr>
              <a:tr h="304800">
                <a:tc>
                  <a:txBody>
                    <a:bodyPr/>
                    <a:lstStyle/>
                    <a:p>
                      <a:r>
                        <a:rPr lang="en-US" sz="1400" dirty="0" smtClean="0"/>
                        <a:t>KWRL</a:t>
                      </a:r>
                      <a:r>
                        <a:rPr lang="en-US" sz="1400" baseline="0" dirty="0" smtClean="0"/>
                        <a:t> Site/Remodel/Repairs</a:t>
                      </a:r>
                      <a:endParaRPr lang="en-US" sz="1400" dirty="0"/>
                    </a:p>
                  </a:txBody>
                  <a:tcPr/>
                </a:tc>
                <a:tc>
                  <a:txBody>
                    <a:bodyPr/>
                    <a:lstStyle/>
                    <a:p>
                      <a:pPr algn="ctr"/>
                      <a:r>
                        <a:rPr lang="en-US" sz="1400" dirty="0" smtClean="0">
                          <a:latin typeface="+mj-lt"/>
                        </a:rPr>
                        <a:t>$   324,300</a:t>
                      </a:r>
                      <a:endParaRPr lang="en-US" sz="1400" dirty="0">
                        <a:latin typeface="+mj-lt"/>
                      </a:endParaRPr>
                    </a:p>
                  </a:txBody>
                  <a:tcPr/>
                </a:tc>
                <a:tc>
                  <a:txBody>
                    <a:bodyPr/>
                    <a:lstStyle/>
                    <a:p>
                      <a:pPr algn="ctr"/>
                      <a:r>
                        <a:rPr lang="en-US" sz="1400" dirty="0" smtClean="0">
                          <a:latin typeface="+mj-lt"/>
                        </a:rPr>
                        <a:t>$    102,000</a:t>
                      </a:r>
                      <a:endParaRPr lang="en-US" sz="1400" dirty="0">
                        <a:latin typeface="+mj-lt"/>
                      </a:endParaRPr>
                    </a:p>
                  </a:txBody>
                  <a:tcPr/>
                </a:tc>
                <a:tc>
                  <a:txBody>
                    <a:bodyPr/>
                    <a:lstStyle/>
                    <a:p>
                      <a:pPr algn="ctr"/>
                      <a:r>
                        <a:rPr lang="en-US" sz="1400" dirty="0" smtClean="0">
                          <a:latin typeface="+mj-lt"/>
                        </a:rPr>
                        <a:t>$               0</a:t>
                      </a:r>
                      <a:endParaRPr lang="en-US" sz="1400" dirty="0">
                        <a:latin typeface="+mj-lt"/>
                      </a:endParaRPr>
                    </a:p>
                  </a:txBody>
                  <a:tcPr/>
                </a:tc>
              </a:tr>
              <a:tr h="304800">
                <a:tc>
                  <a:txBody>
                    <a:bodyPr/>
                    <a:lstStyle/>
                    <a:p>
                      <a:r>
                        <a:rPr lang="en-US" sz="1400" dirty="0" smtClean="0"/>
                        <a:t>Other</a:t>
                      </a:r>
                      <a:r>
                        <a:rPr lang="en-US" sz="1400" baseline="0" dirty="0" smtClean="0"/>
                        <a:t> State Programs</a:t>
                      </a:r>
                      <a:endParaRPr lang="en-US" sz="1400" dirty="0"/>
                    </a:p>
                  </a:txBody>
                  <a:tcPr/>
                </a:tc>
                <a:tc>
                  <a:txBody>
                    <a:bodyPr/>
                    <a:lstStyle/>
                    <a:p>
                      <a:pPr algn="ctr"/>
                      <a:r>
                        <a:rPr lang="en-US" sz="1400" dirty="0" smtClean="0">
                          <a:latin typeface="+mj-lt"/>
                        </a:rPr>
                        <a:t>$     45,300</a:t>
                      </a:r>
                      <a:endParaRPr lang="en-US" sz="1400" dirty="0">
                        <a:latin typeface="+mj-lt"/>
                      </a:endParaRPr>
                    </a:p>
                  </a:txBody>
                  <a:tcPr/>
                </a:tc>
                <a:tc>
                  <a:txBody>
                    <a:bodyPr/>
                    <a:lstStyle/>
                    <a:p>
                      <a:pPr algn="ctr"/>
                      <a:r>
                        <a:rPr lang="en-US" sz="1400" dirty="0" smtClean="0">
                          <a:latin typeface="+mj-lt"/>
                        </a:rPr>
                        <a:t>$      40,000</a:t>
                      </a:r>
                      <a:endParaRPr lang="en-US" sz="1400" dirty="0">
                        <a:latin typeface="+mj-lt"/>
                      </a:endParaRPr>
                    </a:p>
                  </a:txBody>
                  <a:tcPr/>
                </a:tc>
                <a:tc>
                  <a:txBody>
                    <a:bodyPr/>
                    <a:lstStyle/>
                    <a:p>
                      <a:pPr algn="ctr"/>
                      <a:r>
                        <a:rPr lang="en-US" sz="1400" dirty="0" smtClean="0">
                          <a:latin typeface="+mj-lt"/>
                        </a:rPr>
                        <a:t>$               0</a:t>
                      </a:r>
                      <a:endParaRPr lang="en-US" sz="1400" dirty="0">
                        <a:latin typeface="+mj-lt"/>
                      </a:endParaRP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Transportation &amp; Food Service </a:t>
            </a:r>
            <a:endParaRPr lang="en-US" dirty="0"/>
          </a:p>
        </p:txBody>
      </p:sp>
      <p:sp>
        <p:nvSpPr>
          <p:cNvPr id="5" name="Text Placeholder 4"/>
          <p:cNvSpPr>
            <a:spLocks noGrp="1"/>
          </p:cNvSpPr>
          <p:nvPr>
            <p:ph type="body" sz="quarter" idx="1"/>
          </p:nvPr>
        </p:nvSpPr>
        <p:spPr>
          <a:xfrm>
            <a:off x="381000" y="1676400"/>
            <a:ext cx="4040188" cy="487362"/>
          </a:xfrm>
        </p:spPr>
        <p:style>
          <a:lnRef idx="1">
            <a:schemeClr val="dk1"/>
          </a:lnRef>
          <a:fillRef idx="2">
            <a:schemeClr val="dk1"/>
          </a:fillRef>
          <a:effectRef idx="1">
            <a:schemeClr val="dk1"/>
          </a:effectRef>
          <a:fontRef idx="minor">
            <a:schemeClr val="dk1"/>
          </a:fontRef>
        </p:style>
        <p:txBody>
          <a:bodyPr/>
          <a:lstStyle/>
          <a:p>
            <a:r>
              <a:rPr lang="en-US" dirty="0" smtClean="0">
                <a:solidFill>
                  <a:schemeClr val="bg1"/>
                </a:solidFill>
              </a:rPr>
              <a:t>Transportation Revenues/Expend</a:t>
            </a:r>
            <a:endParaRPr lang="en-US" dirty="0"/>
          </a:p>
        </p:txBody>
      </p:sp>
      <p:sp>
        <p:nvSpPr>
          <p:cNvPr id="7" name="Text Placeholder 6"/>
          <p:cNvSpPr>
            <a:spLocks noGrp="1"/>
          </p:cNvSpPr>
          <p:nvPr>
            <p:ph type="body" sz="quarter" idx="3"/>
          </p:nvPr>
        </p:nvSpPr>
        <p:spPr>
          <a:xfrm>
            <a:off x="4800600" y="1676400"/>
            <a:ext cx="3886200" cy="487680"/>
          </a:xfrm>
        </p:spPr>
        <p:style>
          <a:lnRef idx="1">
            <a:schemeClr val="dk1"/>
          </a:lnRef>
          <a:fillRef idx="2">
            <a:schemeClr val="dk1"/>
          </a:fillRef>
          <a:effectRef idx="1">
            <a:schemeClr val="dk1"/>
          </a:effectRef>
          <a:fontRef idx="minor">
            <a:schemeClr val="dk1"/>
          </a:fontRef>
        </p:style>
        <p:txBody>
          <a:bodyPr/>
          <a:lstStyle/>
          <a:p>
            <a:r>
              <a:rPr lang="en-US" dirty="0" smtClean="0">
                <a:solidFill>
                  <a:schemeClr val="bg1"/>
                </a:solidFill>
              </a:rPr>
              <a:t>Food Service Revenues/Expend</a:t>
            </a:r>
            <a:endParaRPr lang="en-US" dirty="0">
              <a:solidFill>
                <a:schemeClr val="bg1"/>
              </a:solidFill>
            </a:endParaRPr>
          </a:p>
        </p:txBody>
      </p:sp>
      <p:graphicFrame>
        <p:nvGraphicFramePr>
          <p:cNvPr id="11" name="Content Placeholder 10"/>
          <p:cNvGraphicFramePr>
            <a:graphicFrameLocks noGrp="1"/>
          </p:cNvGraphicFramePr>
          <p:nvPr>
            <p:ph sz="quarter" idx="2"/>
            <p:extLst>
              <p:ext uri="{D42A27DB-BD31-4B8C-83A1-F6EECF244321}">
                <p14:modId xmlns:p14="http://schemas.microsoft.com/office/powerpoint/2010/main" val="1127735125"/>
              </p:ext>
            </p:extLst>
          </p:nvPr>
        </p:nvGraphicFramePr>
        <p:xfrm>
          <a:off x="609600" y="2438400"/>
          <a:ext cx="3886200" cy="3581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Content Placeholder 15"/>
          <p:cNvGraphicFramePr>
            <a:graphicFrameLocks noGrp="1"/>
          </p:cNvGraphicFramePr>
          <p:nvPr>
            <p:ph sz="quarter" idx="4"/>
            <p:extLst>
              <p:ext uri="{D42A27DB-BD31-4B8C-83A1-F6EECF244321}">
                <p14:modId xmlns:p14="http://schemas.microsoft.com/office/powerpoint/2010/main" val="2640077023"/>
              </p:ext>
            </p:extLst>
          </p:nvPr>
        </p:nvGraphicFramePr>
        <p:xfrm>
          <a:off x="4800600" y="2438400"/>
          <a:ext cx="3886200" cy="3581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bg/>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7" grpId="0" build="p"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39284F-3E7E-4619-B227-396E2CB9BD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8064</TotalTime>
  <Words>960</Words>
  <Application>Microsoft Office PowerPoint</Application>
  <PresentationFormat>On-screen Show (4:3)</PresentationFormat>
  <Paragraphs>355</Paragraphs>
  <Slides>18</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Links</vt:lpstr>
      </vt:variant>
      <vt:variant>
        <vt:i4>1</vt:i4>
      </vt:variant>
      <vt:variant>
        <vt:lpstr>Slide Titles</vt:lpstr>
      </vt:variant>
      <vt:variant>
        <vt:i4>18</vt:i4>
      </vt:variant>
    </vt:vector>
  </HeadingPairs>
  <TitlesOfParts>
    <vt:vector size="27" baseType="lpstr">
      <vt:lpstr>Arial</vt:lpstr>
      <vt:lpstr>Calibri</vt:lpstr>
      <vt:lpstr>Century Gothic</vt:lpstr>
      <vt:lpstr>Geneva</vt:lpstr>
      <vt:lpstr>Tw Cen MT</vt:lpstr>
      <vt:lpstr>Wingdings</vt:lpstr>
      <vt:lpstr>Wingdings 2</vt:lpstr>
      <vt:lpstr>Median</vt:lpstr>
      <vt:lpstr>\\WSDFILE\staff\brownst\16-17 BUDGET\16-17BUD WORKSHEET FOR BOARD MTG.xlsx</vt:lpstr>
      <vt:lpstr>WOODLAND School District 2016-2017 BUDGET Summary</vt:lpstr>
      <vt:lpstr>Historical Fund Balance Summary</vt:lpstr>
      <vt:lpstr>2016-17 Budget Highlights</vt:lpstr>
      <vt:lpstr>General Fund Revenues – 16-17</vt:lpstr>
      <vt:lpstr>Historical GF Revenues by Type</vt:lpstr>
      <vt:lpstr>General Fund Expenditures – 16-17</vt:lpstr>
      <vt:lpstr>Historical Expenditures by Object</vt:lpstr>
      <vt:lpstr>Levy Dollars</vt:lpstr>
      <vt:lpstr>Transportation &amp; Food Service </vt:lpstr>
      <vt:lpstr>Before and After School Care</vt:lpstr>
      <vt:lpstr>Enrollment History – Budget to Actual</vt:lpstr>
      <vt:lpstr>Certificated Staff</vt:lpstr>
      <vt:lpstr>Classified Staff</vt:lpstr>
      <vt:lpstr>Other Funds</vt:lpstr>
      <vt:lpstr>Capital Projects Fund</vt:lpstr>
      <vt:lpstr>Debt Service Fund</vt:lpstr>
      <vt:lpstr>ASB FUND</vt:lpstr>
      <vt:lpstr>TRANSPORTATION VEHICLE FUND</vt:lpstr>
    </vt:vector>
  </TitlesOfParts>
  <Company>Camas School District #117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Camas School District Year End Summary</dc:title>
  <dc:creator>donna.gregg</dc:creator>
  <cp:lastModifiedBy>Brown, Stacy</cp:lastModifiedBy>
  <cp:revision>553</cp:revision>
  <cp:lastPrinted>2016-07-14T14:33:01Z</cp:lastPrinted>
  <dcterms:created xsi:type="dcterms:W3CDTF">2010-10-18T22:51:52Z</dcterms:created>
  <dcterms:modified xsi:type="dcterms:W3CDTF">2016-07-14T16:32:57Z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TC101951911</vt:lpwstr>
  </property>
</Properties>
</file>